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7" r:id="rId3"/>
    <p:sldId id="258" r:id="rId5"/>
    <p:sldId id="259" r:id="rId6"/>
    <p:sldId id="314" r:id="rId7"/>
    <p:sldId id="313" r:id="rId8"/>
    <p:sldId id="316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17" r:id="rId18"/>
    <p:sldId id="319" r:id="rId19"/>
    <p:sldId id="318" r:id="rId20"/>
    <p:sldId id="359" r:id="rId2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077"/>
    <a:srgbClr val="BF55DB"/>
    <a:srgbClr val="F8D845"/>
    <a:srgbClr val="F77258"/>
    <a:srgbClr val="FEFEFE"/>
    <a:srgbClr val="FFFFFF"/>
    <a:srgbClr val="C6C6C6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2" y="77"/>
      </p:cViewPr>
      <p:guideLst>
        <p:guide orient="horz" pos="2188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B99B0B7-584C-40D5-9D7F-95FC98879DC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9125B56A-3DBC-45E4-9F8C-8EB14D10B9D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3836670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01540" y="52260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420130"/>
            <a:ext cx="4189512" cy="1238820"/>
          </a:xfrm>
        </p:spPr>
        <p:txBody>
          <a:bodyPr anchor="t" anchorCtr="0">
            <a:normAutofit fontScale="70000"/>
          </a:bodyPr>
          <a:p>
            <a:pPr algn="l" defTabSz="914400">
              <a:buClrTx/>
              <a:buSzTx/>
              <a:buFontTx/>
            </a:pPr>
            <a:r>
              <a:rPr lang="en-US" altLang="zh-CN" kern="1200" baseline="0">
                <a:latin typeface="+mn-lt"/>
                <a:ea typeface="+mn-ea"/>
                <a:cs typeface="+mn-cs"/>
              </a:rPr>
              <a:t>SRA2021-G05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589463" y="2045653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586923" y="37893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46850" y="2054225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44310" y="379952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117725" y="2251710"/>
            <a:ext cx="23063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在群内，接收到大量的无用消息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（消息轰炸）</a:t>
            </a:r>
            <a:endParaRPr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219325" y="3981450"/>
            <a:ext cx="2103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占用时间和精力，但是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收获很少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699375" y="2236788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买了东西以后，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被拉进团购群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696835" y="3842068"/>
            <a:ext cx="2486025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会有大量推销人员的存在，同时也会面临诈骗问题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789488" y="222662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42113" y="2236788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782185" y="39703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34810" y="398049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购买者面临的问题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4" name="组合 185"/>
          <p:cNvGrpSpPr/>
          <p:nvPr/>
        </p:nvGrpSpPr>
        <p:grpSpPr bwMode="auto">
          <a:xfrm>
            <a:off x="1003300" y="2035810"/>
            <a:ext cx="904875" cy="903288"/>
            <a:chOff x="5417695" y="4745093"/>
            <a:chExt cx="904391" cy="903061"/>
          </a:xfrm>
        </p:grpSpPr>
        <p:sp>
          <p:nvSpPr>
            <p:cNvPr id="33932" name="Freeform 492"/>
            <p:cNvSpPr/>
            <p:nvPr/>
          </p:nvSpPr>
          <p:spPr bwMode="auto">
            <a:xfrm>
              <a:off x="5417695" y="4745093"/>
              <a:ext cx="904391" cy="903061"/>
            </a:xfrm>
            <a:custGeom>
              <a:avLst/>
              <a:gdLst>
                <a:gd name="T0" fmla="*/ 2147483647 w 575"/>
                <a:gd name="T1" fmla="*/ 2147483647 h 574"/>
                <a:gd name="T2" fmla="*/ 2147483647 w 575"/>
                <a:gd name="T3" fmla="*/ 2147483647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0 w 575"/>
                <a:gd name="T9" fmla="*/ 2147483647 h 574"/>
                <a:gd name="T10" fmla="*/ 0 w 575"/>
                <a:gd name="T11" fmla="*/ 2147483647 h 574"/>
                <a:gd name="T12" fmla="*/ 2147483647 w 575"/>
                <a:gd name="T13" fmla="*/ 0 h 574"/>
                <a:gd name="T14" fmla="*/ 2147483647 w 575"/>
                <a:gd name="T15" fmla="*/ 0 h 574"/>
                <a:gd name="T16" fmla="*/ 2147483647 w 575"/>
                <a:gd name="T17" fmla="*/ 2147483647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575" y="146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9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3" name="Freeform 493"/>
            <p:cNvSpPr/>
            <p:nvPr/>
          </p:nvSpPr>
          <p:spPr bwMode="auto">
            <a:xfrm>
              <a:off x="5641133" y="4916661"/>
              <a:ext cx="680953" cy="731493"/>
            </a:xfrm>
            <a:custGeom>
              <a:avLst/>
              <a:gdLst>
                <a:gd name="T0" fmla="*/ 2147483647 w 433"/>
                <a:gd name="T1" fmla="*/ 2147483647 h 465"/>
                <a:gd name="T2" fmla="*/ 2147483647 w 433"/>
                <a:gd name="T3" fmla="*/ 2147483647 h 465"/>
                <a:gd name="T4" fmla="*/ 0 w 433"/>
                <a:gd name="T5" fmla="*/ 2147483647 h 465"/>
                <a:gd name="T6" fmla="*/ 2147483647 w 433"/>
                <a:gd name="T7" fmla="*/ 2147483647 h 465"/>
                <a:gd name="T8" fmla="*/ 0 w 433"/>
                <a:gd name="T9" fmla="*/ 2147483647 h 465"/>
                <a:gd name="T10" fmla="*/ 2147483647 w 433"/>
                <a:gd name="T11" fmla="*/ 2147483647 h 465"/>
                <a:gd name="T12" fmla="*/ 2147483647 w 433"/>
                <a:gd name="T13" fmla="*/ 2147483647 h 465"/>
                <a:gd name="T14" fmla="*/ 2147483647 w 433"/>
                <a:gd name="T15" fmla="*/ 2147483647 h 465"/>
                <a:gd name="T16" fmla="*/ 2147483647 w 433"/>
                <a:gd name="T17" fmla="*/ 2147483647 h 465"/>
                <a:gd name="T18" fmla="*/ 2147483647 w 433"/>
                <a:gd name="T19" fmla="*/ 2147483647 h 465"/>
                <a:gd name="T20" fmla="*/ 2147483647 w 433"/>
                <a:gd name="T21" fmla="*/ 2147483647 h 465"/>
                <a:gd name="T22" fmla="*/ 2147483647 w 433"/>
                <a:gd name="T23" fmla="*/ 0 h 465"/>
                <a:gd name="T24" fmla="*/ 2147483647 w 433"/>
                <a:gd name="T25" fmla="*/ 2147483647 h 465"/>
                <a:gd name="T26" fmla="*/ 2147483647 w 433"/>
                <a:gd name="T27" fmla="*/ 2147483647 h 465"/>
                <a:gd name="T28" fmla="*/ 2147483647 w 433"/>
                <a:gd name="T29" fmla="*/ 2147483647 h 465"/>
                <a:gd name="T30" fmla="*/ 2147483647 w 433"/>
                <a:gd name="T31" fmla="*/ 2147483647 h 465"/>
                <a:gd name="T32" fmla="*/ 2147483647 w 433"/>
                <a:gd name="T33" fmla="*/ 2147483647 h 465"/>
                <a:gd name="T34" fmla="*/ 2147483647 w 433"/>
                <a:gd name="T35" fmla="*/ 2147483647 h 465"/>
                <a:gd name="T36" fmla="*/ 2147483647 w 433"/>
                <a:gd name="T37" fmla="*/ 2147483647 h 4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33" h="465">
                  <a:moveTo>
                    <a:pt x="30" y="357"/>
                  </a:moveTo>
                  <a:cubicBezTo>
                    <a:pt x="132" y="238"/>
                    <a:pt x="132" y="238"/>
                    <a:pt x="132" y="23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91" y="90"/>
                    <a:pt x="191" y="90"/>
                    <a:pt x="191" y="9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433" y="171"/>
                    <a:pt x="433" y="171"/>
                    <a:pt x="433" y="171"/>
                  </a:cubicBezTo>
                  <a:cubicBezTo>
                    <a:pt x="433" y="319"/>
                    <a:pt x="433" y="319"/>
                    <a:pt x="433" y="319"/>
                  </a:cubicBezTo>
                  <a:cubicBezTo>
                    <a:pt x="433" y="400"/>
                    <a:pt x="367" y="465"/>
                    <a:pt x="286" y="465"/>
                  </a:cubicBezTo>
                  <a:cubicBezTo>
                    <a:pt x="138" y="465"/>
                    <a:pt x="138" y="465"/>
                    <a:pt x="138" y="465"/>
                  </a:cubicBezTo>
                  <a:lnTo>
                    <a:pt x="30" y="357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4" name="Rectangle 523"/>
            <p:cNvSpPr>
              <a:spLocks noChangeArrowheads="1"/>
            </p:cNvSpPr>
            <p:nvPr/>
          </p:nvSpPr>
          <p:spPr bwMode="auto">
            <a:xfrm>
              <a:off x="5861245" y="4943261"/>
              <a:ext cx="15960" cy="10706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5" name="Freeform 524"/>
            <p:cNvSpPr/>
            <p:nvPr/>
          </p:nvSpPr>
          <p:spPr bwMode="auto">
            <a:xfrm>
              <a:off x="5826666" y="4912006"/>
              <a:ext cx="85119" cy="43889"/>
            </a:xfrm>
            <a:custGeom>
              <a:avLst/>
              <a:gdLst>
                <a:gd name="T0" fmla="*/ 2147483647 w 54"/>
                <a:gd name="T1" fmla="*/ 0 h 28"/>
                <a:gd name="T2" fmla="*/ 2147483647 w 54"/>
                <a:gd name="T3" fmla="*/ 0 h 28"/>
                <a:gd name="T4" fmla="*/ 2147483647 w 54"/>
                <a:gd name="T5" fmla="*/ 2147483647 h 28"/>
                <a:gd name="T6" fmla="*/ 2147483647 w 54"/>
                <a:gd name="T7" fmla="*/ 2147483647 h 28"/>
                <a:gd name="T8" fmla="*/ 2147483647 w 54"/>
                <a:gd name="T9" fmla="*/ 2147483647 h 28"/>
                <a:gd name="T10" fmla="*/ 2147483647 w 54"/>
                <a:gd name="T11" fmla="*/ 2147483647 h 28"/>
                <a:gd name="T12" fmla="*/ 0 w 54"/>
                <a:gd name="T13" fmla="*/ 2147483647 h 28"/>
                <a:gd name="T14" fmla="*/ 0 w 54"/>
                <a:gd name="T15" fmla="*/ 2147483647 h 28"/>
                <a:gd name="T16" fmla="*/ 2147483647 w 54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28">
                  <a:moveTo>
                    <a:pt x="1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8" y="0"/>
                    <a:pt x="54" y="6"/>
                    <a:pt x="5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22"/>
                    <a:pt x="48" y="28"/>
                    <a:pt x="40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6" name="Freeform 525"/>
            <p:cNvSpPr/>
            <p:nvPr/>
          </p:nvSpPr>
          <p:spPr bwMode="auto">
            <a:xfrm>
              <a:off x="5680367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2147483647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5" y="0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0" y="95"/>
                    <a:pt x="9" y="101"/>
                    <a:pt x="17" y="91"/>
                  </a:cubicBezTo>
                  <a:cubicBezTo>
                    <a:pt x="71" y="18"/>
                    <a:pt x="71" y="18"/>
                    <a:pt x="71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7" name="Freeform 526"/>
            <p:cNvSpPr/>
            <p:nvPr/>
          </p:nvSpPr>
          <p:spPr bwMode="auto">
            <a:xfrm>
              <a:off x="5946365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0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6" y="0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71" y="95"/>
                    <a:pt x="62" y="101"/>
                    <a:pt x="55" y="91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8" name="Oval 527"/>
            <p:cNvSpPr>
              <a:spLocks noChangeArrowheads="1"/>
            </p:cNvSpPr>
            <p:nvPr/>
          </p:nvSpPr>
          <p:spPr bwMode="auto">
            <a:xfrm>
              <a:off x="5650443" y="4987816"/>
              <a:ext cx="438896" cy="438230"/>
            </a:xfrm>
            <a:prstGeom prst="ellipse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9" name="Oval 528"/>
            <p:cNvSpPr>
              <a:spLocks noChangeArrowheads="1"/>
            </p:cNvSpPr>
            <p:nvPr/>
          </p:nvSpPr>
          <p:spPr bwMode="auto">
            <a:xfrm>
              <a:off x="5691672" y="5028380"/>
              <a:ext cx="356436" cy="357101"/>
            </a:xfrm>
            <a:prstGeom prst="ellipse">
              <a:avLst/>
            </a:pr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40" name="Freeform 529"/>
            <p:cNvSpPr/>
            <p:nvPr/>
          </p:nvSpPr>
          <p:spPr bwMode="auto">
            <a:xfrm>
              <a:off x="5718272" y="5197954"/>
              <a:ext cx="50539" cy="17290"/>
            </a:xfrm>
            <a:custGeom>
              <a:avLst/>
              <a:gdLst>
                <a:gd name="T0" fmla="*/ 2147483647 w 32"/>
                <a:gd name="T1" fmla="*/ 2147483647 h 11"/>
                <a:gd name="T2" fmla="*/ 0 w 32"/>
                <a:gd name="T3" fmla="*/ 2147483647 h 11"/>
                <a:gd name="T4" fmla="*/ 2147483647 w 32"/>
                <a:gd name="T5" fmla="*/ 0 h 11"/>
                <a:gd name="T6" fmla="*/ 2147483647 w 32"/>
                <a:gd name="T7" fmla="*/ 0 h 11"/>
                <a:gd name="T8" fmla="*/ 2147483647 w 32"/>
                <a:gd name="T9" fmla="*/ 2147483647 h 11"/>
                <a:gd name="T10" fmla="*/ 2147483647 w 32"/>
                <a:gd name="T11" fmla="*/ 2147483647 h 11"/>
                <a:gd name="T12" fmla="*/ 2147483647 w 32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6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1" name="Freeform 530"/>
            <p:cNvSpPr/>
            <p:nvPr/>
          </p:nvSpPr>
          <p:spPr bwMode="auto">
            <a:xfrm>
              <a:off x="5861245" y="5056975"/>
              <a:ext cx="17290" cy="49874"/>
            </a:xfrm>
            <a:custGeom>
              <a:avLst/>
              <a:gdLst>
                <a:gd name="T0" fmla="*/ 0 w 11"/>
                <a:gd name="T1" fmla="*/ 2147483647 h 32"/>
                <a:gd name="T2" fmla="*/ 2147483647 w 11"/>
                <a:gd name="T3" fmla="*/ 0 h 32"/>
                <a:gd name="T4" fmla="*/ 2147483647 w 11"/>
                <a:gd name="T5" fmla="*/ 2147483647 h 32"/>
                <a:gd name="T6" fmla="*/ 2147483647 w 11"/>
                <a:gd name="T7" fmla="*/ 2147483647 h 32"/>
                <a:gd name="T8" fmla="*/ 2147483647 w 11"/>
                <a:gd name="T9" fmla="*/ 2147483647 h 32"/>
                <a:gd name="T10" fmla="*/ 0 w 11"/>
                <a:gd name="T11" fmla="*/ 2147483647 h 32"/>
                <a:gd name="T12" fmla="*/ 0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0" y="6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2" name="Freeform 531"/>
            <p:cNvSpPr/>
            <p:nvPr/>
          </p:nvSpPr>
          <p:spPr bwMode="auto">
            <a:xfrm>
              <a:off x="5969639" y="5197954"/>
              <a:ext cx="50539" cy="17290"/>
            </a:xfrm>
            <a:custGeom>
              <a:avLst/>
              <a:gdLst>
                <a:gd name="T0" fmla="*/ 2147483647 w 32"/>
                <a:gd name="T1" fmla="*/ 0 h 11"/>
                <a:gd name="T2" fmla="*/ 2147483647 w 32"/>
                <a:gd name="T3" fmla="*/ 2147483647 h 11"/>
                <a:gd name="T4" fmla="*/ 2147483647 w 32"/>
                <a:gd name="T5" fmla="*/ 2147483647 h 11"/>
                <a:gd name="T6" fmla="*/ 2147483647 w 32"/>
                <a:gd name="T7" fmla="*/ 2147483647 h 11"/>
                <a:gd name="T8" fmla="*/ 0 w 32"/>
                <a:gd name="T9" fmla="*/ 2147483647 h 11"/>
                <a:gd name="T10" fmla="*/ 2147483647 w 32"/>
                <a:gd name="T11" fmla="*/ 0 h 11"/>
                <a:gd name="T12" fmla="*/ 2147483647 w 32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26" y="0"/>
                  </a:move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3" name="Freeform 532"/>
            <p:cNvSpPr/>
            <p:nvPr/>
          </p:nvSpPr>
          <p:spPr bwMode="auto">
            <a:xfrm>
              <a:off x="5861245" y="5308342"/>
              <a:ext cx="17290" cy="50539"/>
            </a:xfrm>
            <a:custGeom>
              <a:avLst/>
              <a:gdLst>
                <a:gd name="T0" fmla="*/ 2147483647 w 11"/>
                <a:gd name="T1" fmla="*/ 2147483647 h 32"/>
                <a:gd name="T2" fmla="*/ 2147483647 w 11"/>
                <a:gd name="T3" fmla="*/ 2147483647 h 32"/>
                <a:gd name="T4" fmla="*/ 0 w 11"/>
                <a:gd name="T5" fmla="*/ 2147483647 h 32"/>
                <a:gd name="T6" fmla="*/ 0 w 11"/>
                <a:gd name="T7" fmla="*/ 2147483647 h 32"/>
                <a:gd name="T8" fmla="*/ 2147483647 w 11"/>
                <a:gd name="T9" fmla="*/ 0 h 32"/>
                <a:gd name="T10" fmla="*/ 2147483647 w 11"/>
                <a:gd name="T11" fmla="*/ 2147483647 h 32"/>
                <a:gd name="T12" fmla="*/ 2147483647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11" y="26"/>
                  </a:move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4" name="Freeform 533"/>
            <p:cNvSpPr/>
            <p:nvPr/>
          </p:nvSpPr>
          <p:spPr bwMode="auto">
            <a:xfrm>
              <a:off x="5792086" y="5154064"/>
              <a:ext cx="179548" cy="63175"/>
            </a:xfrm>
            <a:custGeom>
              <a:avLst/>
              <a:gdLst>
                <a:gd name="T0" fmla="*/ 2147483647 w 114"/>
                <a:gd name="T1" fmla="*/ 2147483647 h 40"/>
                <a:gd name="T2" fmla="*/ 2147483647 w 114"/>
                <a:gd name="T3" fmla="*/ 2147483647 h 40"/>
                <a:gd name="T4" fmla="*/ 2147483647 w 114"/>
                <a:gd name="T5" fmla="*/ 2147483647 h 40"/>
                <a:gd name="T6" fmla="*/ 2147483647 w 114"/>
                <a:gd name="T7" fmla="*/ 2147483647 h 40"/>
                <a:gd name="T8" fmla="*/ 2147483647 w 114"/>
                <a:gd name="T9" fmla="*/ 2147483647 h 40"/>
                <a:gd name="T10" fmla="*/ 2147483647 w 114"/>
                <a:gd name="T11" fmla="*/ 2147483647 h 40"/>
                <a:gd name="T12" fmla="*/ 2147483647 w 114"/>
                <a:gd name="T13" fmla="*/ 2147483647 h 40"/>
                <a:gd name="T14" fmla="*/ 2147483647 w 114"/>
                <a:gd name="T15" fmla="*/ 2147483647 h 40"/>
                <a:gd name="T16" fmla="*/ 2147483647 w 114"/>
                <a:gd name="T17" fmla="*/ 2147483647 h 40"/>
                <a:gd name="T18" fmla="*/ 2147483647 w 114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4" h="40">
                  <a:moveTo>
                    <a:pt x="4" y="19"/>
                  </a:moveTo>
                  <a:cubicBezTo>
                    <a:pt x="2" y="18"/>
                    <a:pt x="0" y="15"/>
                    <a:pt x="2" y="12"/>
                  </a:cubicBezTo>
                  <a:cubicBezTo>
                    <a:pt x="3" y="9"/>
                    <a:pt x="6" y="8"/>
                    <a:pt x="9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8" y="0"/>
                    <a:pt x="112" y="1"/>
                    <a:pt x="113" y="4"/>
                  </a:cubicBezTo>
                  <a:cubicBezTo>
                    <a:pt x="114" y="6"/>
                    <a:pt x="113" y="10"/>
                    <a:pt x="110" y="11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0" y="40"/>
                    <a:pt x="48" y="39"/>
                    <a:pt x="47" y="39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5" name="Freeform 534"/>
            <p:cNvSpPr/>
            <p:nvPr/>
          </p:nvSpPr>
          <p:spPr bwMode="auto">
            <a:xfrm>
              <a:off x="5607883" y="4916661"/>
              <a:ext cx="179548" cy="166913"/>
            </a:xfrm>
            <a:custGeom>
              <a:avLst/>
              <a:gdLst>
                <a:gd name="T0" fmla="*/ 2147483647 w 114"/>
                <a:gd name="T1" fmla="*/ 2147483647 h 106"/>
                <a:gd name="T2" fmla="*/ 2147483647 w 114"/>
                <a:gd name="T3" fmla="*/ 2147483647 h 106"/>
                <a:gd name="T4" fmla="*/ 2147483647 w 114"/>
                <a:gd name="T5" fmla="*/ 2147483647 h 106"/>
                <a:gd name="T6" fmla="*/ 2147483647 w 114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" h="106">
                  <a:moveTo>
                    <a:pt x="29" y="21"/>
                  </a:moveTo>
                  <a:cubicBezTo>
                    <a:pt x="54" y="0"/>
                    <a:pt x="93" y="3"/>
                    <a:pt x="114" y="28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0" y="81"/>
                    <a:pt x="3" y="43"/>
                    <a:pt x="29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6" name="Freeform 535"/>
            <p:cNvSpPr/>
            <p:nvPr/>
          </p:nvSpPr>
          <p:spPr bwMode="auto">
            <a:xfrm>
              <a:off x="5947695" y="4916661"/>
              <a:ext cx="180878" cy="166913"/>
            </a:xfrm>
            <a:custGeom>
              <a:avLst/>
              <a:gdLst>
                <a:gd name="T0" fmla="*/ 2147483647 w 115"/>
                <a:gd name="T1" fmla="*/ 2147483647 h 106"/>
                <a:gd name="T2" fmla="*/ 2147483647 w 115"/>
                <a:gd name="T3" fmla="*/ 2147483647 h 106"/>
                <a:gd name="T4" fmla="*/ 0 w 115"/>
                <a:gd name="T5" fmla="*/ 2147483647 h 106"/>
                <a:gd name="T6" fmla="*/ 2147483647 w 115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5" h="106">
                  <a:moveTo>
                    <a:pt x="86" y="21"/>
                  </a:moveTo>
                  <a:cubicBezTo>
                    <a:pt x="111" y="43"/>
                    <a:pt x="115" y="81"/>
                    <a:pt x="93" y="10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2" y="3"/>
                    <a:pt x="60" y="0"/>
                    <a:pt x="86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3" name="组合 90"/>
          <p:cNvGrpSpPr/>
          <p:nvPr/>
        </p:nvGrpSpPr>
        <p:grpSpPr bwMode="auto">
          <a:xfrm>
            <a:off x="10268585" y="2001203"/>
            <a:ext cx="914400" cy="912812"/>
            <a:chOff x="10318712" y="2466811"/>
            <a:chExt cx="915076" cy="913962"/>
          </a:xfrm>
        </p:grpSpPr>
        <p:sp>
          <p:nvSpPr>
            <p:cNvPr id="34026" name="Freeform 83"/>
            <p:cNvSpPr/>
            <p:nvPr/>
          </p:nvSpPr>
          <p:spPr bwMode="auto">
            <a:xfrm>
              <a:off x="10318712" y="2466811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7" name="Freeform 208"/>
            <p:cNvSpPr/>
            <p:nvPr/>
          </p:nvSpPr>
          <p:spPr bwMode="auto">
            <a:xfrm>
              <a:off x="10697210" y="2603738"/>
              <a:ext cx="159192" cy="370706"/>
            </a:xfrm>
            <a:custGeom>
              <a:avLst/>
              <a:gdLst>
                <a:gd name="T0" fmla="*/ 2147483647 w 92"/>
                <a:gd name="T1" fmla="*/ 2147483647 h 213"/>
                <a:gd name="T2" fmla="*/ 2147483647 w 92"/>
                <a:gd name="T3" fmla="*/ 2147483647 h 213"/>
                <a:gd name="T4" fmla="*/ 2147483647 w 92"/>
                <a:gd name="T5" fmla="*/ 2147483647 h 213"/>
                <a:gd name="T6" fmla="*/ 0 w 92"/>
                <a:gd name="T7" fmla="*/ 2147483647 h 213"/>
                <a:gd name="T8" fmla="*/ 0 w 92"/>
                <a:gd name="T9" fmla="*/ 2147483647 h 213"/>
                <a:gd name="T10" fmla="*/ 2147483647 w 92"/>
                <a:gd name="T11" fmla="*/ 0 h 213"/>
                <a:gd name="T12" fmla="*/ 2147483647 w 92"/>
                <a:gd name="T13" fmla="*/ 0 h 213"/>
                <a:gd name="T14" fmla="*/ 2147483647 w 92"/>
                <a:gd name="T15" fmla="*/ 2147483647 h 213"/>
                <a:gd name="T16" fmla="*/ 2147483647 w 92"/>
                <a:gd name="T17" fmla="*/ 2147483647 h 2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" h="213">
                  <a:moveTo>
                    <a:pt x="92" y="167"/>
                  </a:moveTo>
                  <a:cubicBezTo>
                    <a:pt x="92" y="193"/>
                    <a:pt x="71" y="213"/>
                    <a:pt x="46" y="213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21" y="213"/>
                    <a:pt x="0" y="193"/>
                    <a:pt x="0" y="16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lnTo>
                    <a:pt x="92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8" name="Freeform 209"/>
            <p:cNvSpPr/>
            <p:nvPr/>
          </p:nvSpPr>
          <p:spPr bwMode="auto">
            <a:xfrm>
              <a:off x="10527999" y="2824158"/>
              <a:ext cx="498728" cy="421915"/>
            </a:xfrm>
            <a:custGeom>
              <a:avLst/>
              <a:gdLst>
                <a:gd name="T0" fmla="*/ 2147483647 w 287"/>
                <a:gd name="T1" fmla="*/ 0 h 242"/>
                <a:gd name="T2" fmla="*/ 2147483647 w 287"/>
                <a:gd name="T3" fmla="*/ 0 h 242"/>
                <a:gd name="T4" fmla="*/ 2147483647 w 287"/>
                <a:gd name="T5" fmla="*/ 2147483647 h 242"/>
                <a:gd name="T6" fmla="*/ 2147483647 w 287"/>
                <a:gd name="T7" fmla="*/ 2147483647 h 242"/>
                <a:gd name="T8" fmla="*/ 2147483647 w 287"/>
                <a:gd name="T9" fmla="*/ 2147483647 h 242"/>
                <a:gd name="T10" fmla="*/ 2147483647 w 287"/>
                <a:gd name="T11" fmla="*/ 0 h 242"/>
                <a:gd name="T12" fmla="*/ 2147483647 w 287"/>
                <a:gd name="T13" fmla="*/ 0 h 242"/>
                <a:gd name="T14" fmla="*/ 0 w 287"/>
                <a:gd name="T15" fmla="*/ 2147483647 h 242"/>
                <a:gd name="T16" fmla="*/ 2147483647 w 287"/>
                <a:gd name="T17" fmla="*/ 2147483647 h 242"/>
                <a:gd name="T18" fmla="*/ 2147483647 w 287"/>
                <a:gd name="T19" fmla="*/ 2147483647 h 242"/>
                <a:gd name="T20" fmla="*/ 2147483647 w 287"/>
                <a:gd name="T21" fmla="*/ 2147483647 h 242"/>
                <a:gd name="T22" fmla="*/ 2147483647 w 287"/>
                <a:gd name="T23" fmla="*/ 2147483647 h 242"/>
                <a:gd name="T24" fmla="*/ 2147483647 w 287"/>
                <a:gd name="T25" fmla="*/ 2147483647 h 242"/>
                <a:gd name="T26" fmla="*/ 2147483647 w 287"/>
                <a:gd name="T27" fmla="*/ 2147483647 h 242"/>
                <a:gd name="T28" fmla="*/ 2147483647 w 287"/>
                <a:gd name="T29" fmla="*/ 2147483647 h 242"/>
                <a:gd name="T30" fmla="*/ 2147483647 w 287"/>
                <a:gd name="T31" fmla="*/ 2147483647 h 242"/>
                <a:gd name="T32" fmla="*/ 2147483647 w 287"/>
                <a:gd name="T33" fmla="*/ 2147483647 h 242"/>
                <a:gd name="T34" fmla="*/ 2147483647 w 287"/>
                <a:gd name="T35" fmla="*/ 2147483647 h 242"/>
                <a:gd name="T36" fmla="*/ 2147483647 w 287"/>
                <a:gd name="T37" fmla="*/ 2147483647 h 242"/>
                <a:gd name="T38" fmla="*/ 2147483647 w 287"/>
                <a:gd name="T39" fmla="*/ 2147483647 h 242"/>
                <a:gd name="T40" fmla="*/ 2147483647 w 287"/>
                <a:gd name="T41" fmla="*/ 2147483647 h 242"/>
                <a:gd name="T42" fmla="*/ 2147483647 w 287"/>
                <a:gd name="T43" fmla="*/ 0 h 2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87" h="242">
                  <a:moveTo>
                    <a:pt x="27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3"/>
                    <a:pt x="235" y="23"/>
                    <a:pt x="235" y="23"/>
                  </a:cubicBezTo>
                  <a:cubicBezTo>
                    <a:pt x="231" y="71"/>
                    <a:pt x="192" y="109"/>
                    <a:pt x="143" y="109"/>
                  </a:cubicBezTo>
                  <a:cubicBezTo>
                    <a:pt x="94" y="109"/>
                    <a:pt x="54" y="70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8" y="76"/>
                    <a:pt x="71" y="113"/>
                    <a:pt x="114" y="125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197" y="242"/>
                    <a:pt x="197" y="242"/>
                    <a:pt x="197" y="242"/>
                  </a:cubicBezTo>
                  <a:cubicBezTo>
                    <a:pt x="197" y="213"/>
                    <a:pt x="197" y="213"/>
                    <a:pt x="197" y="213"/>
                  </a:cubicBezTo>
                  <a:cubicBezTo>
                    <a:pt x="172" y="213"/>
                    <a:pt x="172" y="213"/>
                    <a:pt x="172" y="213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215" y="113"/>
                    <a:pt x="248" y="76"/>
                    <a:pt x="254" y="31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80" y="31"/>
                    <a:pt x="287" y="24"/>
                    <a:pt x="287" y="16"/>
                  </a:cubicBezTo>
                  <a:cubicBezTo>
                    <a:pt x="287" y="7"/>
                    <a:pt x="28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9" name="Freeform 210"/>
            <p:cNvSpPr/>
            <p:nvPr/>
          </p:nvSpPr>
          <p:spPr bwMode="auto">
            <a:xfrm>
              <a:off x="10546924" y="282638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0" name="Freeform 211"/>
            <p:cNvSpPr/>
            <p:nvPr/>
          </p:nvSpPr>
          <p:spPr bwMode="auto">
            <a:xfrm>
              <a:off x="10318712" y="2836403"/>
              <a:ext cx="552163" cy="544370"/>
            </a:xfrm>
            <a:custGeom>
              <a:avLst/>
              <a:gdLst>
                <a:gd name="T0" fmla="*/ 2147483647 w 317"/>
                <a:gd name="T1" fmla="*/ 2147483647 h 313"/>
                <a:gd name="T2" fmla="*/ 2147483647 w 317"/>
                <a:gd name="T3" fmla="*/ 2147483647 h 313"/>
                <a:gd name="T4" fmla="*/ 2147483647 w 317"/>
                <a:gd name="T5" fmla="*/ 2147483647 h 313"/>
                <a:gd name="T6" fmla="*/ 2147483647 w 317"/>
                <a:gd name="T7" fmla="*/ 2147483647 h 313"/>
                <a:gd name="T8" fmla="*/ 2147483647 w 317"/>
                <a:gd name="T9" fmla="*/ 2147483647 h 313"/>
                <a:gd name="T10" fmla="*/ 2147483647 w 317"/>
                <a:gd name="T11" fmla="*/ 2147483647 h 313"/>
                <a:gd name="T12" fmla="*/ 2147483647 w 317"/>
                <a:gd name="T13" fmla="*/ 0 h 313"/>
                <a:gd name="T14" fmla="*/ 0 w 317"/>
                <a:gd name="T15" fmla="*/ 2147483647 h 313"/>
                <a:gd name="T16" fmla="*/ 0 w 317"/>
                <a:gd name="T17" fmla="*/ 2147483647 h 313"/>
                <a:gd name="T18" fmla="*/ 2147483647 w 317"/>
                <a:gd name="T19" fmla="*/ 2147483647 h 313"/>
                <a:gd name="T20" fmla="*/ 2147483647 w 317"/>
                <a:gd name="T21" fmla="*/ 2147483647 h 313"/>
                <a:gd name="T22" fmla="*/ 2147483647 w 317"/>
                <a:gd name="T23" fmla="*/ 2147483647 h 313"/>
                <a:gd name="T24" fmla="*/ 2147483647 w 317"/>
                <a:gd name="T25" fmla="*/ 2147483647 h 313"/>
                <a:gd name="T26" fmla="*/ 2147483647 w 317"/>
                <a:gd name="T27" fmla="*/ 2147483647 h 3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7" h="313">
                  <a:moveTo>
                    <a:pt x="209" y="206"/>
                  </a:moveTo>
                  <a:cubicBezTo>
                    <a:pt x="234" y="206"/>
                    <a:pt x="234" y="206"/>
                    <a:pt x="234" y="206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191" y="106"/>
                    <a:pt x="158" y="69"/>
                    <a:pt x="152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7" y="24"/>
                    <a:pt x="120" y="17"/>
                    <a:pt x="120" y="9"/>
                  </a:cubicBezTo>
                  <a:cubicBezTo>
                    <a:pt x="120" y="6"/>
                    <a:pt x="120" y="3"/>
                    <a:pt x="122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35" y="313"/>
                    <a:pt x="79" y="313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317" y="235"/>
                    <a:pt x="317" y="235"/>
                    <a:pt x="317" y="235"/>
                  </a:cubicBezTo>
                  <a:cubicBezTo>
                    <a:pt x="209" y="235"/>
                    <a:pt x="209" y="235"/>
                    <a:pt x="209" y="235"/>
                  </a:cubicBezTo>
                  <a:lnTo>
                    <a:pt x="209" y="20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7" name="组合 26"/>
          <p:cNvGrpSpPr/>
          <p:nvPr/>
        </p:nvGrpSpPr>
        <p:grpSpPr bwMode="auto">
          <a:xfrm>
            <a:off x="985838" y="3850323"/>
            <a:ext cx="904875" cy="901700"/>
            <a:chOff x="5417695" y="2495422"/>
            <a:chExt cx="904391" cy="902396"/>
          </a:xfrm>
        </p:grpSpPr>
        <p:sp>
          <p:nvSpPr>
            <p:cNvPr id="34081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2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3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4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5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301923" y="3823335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3202940" y="55899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当寝室里的人香蕉买太多了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861695"/>
            <a:ext cx="7871460" cy="442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2385695" y="5398135"/>
            <a:ext cx="765873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香蕉等新鲜水果保质期较短，想要在短时间将这些香蕉卖出去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079" t="3293" r="2585" b="1909"/>
          <a:stretch>
            <a:fillRect/>
          </a:stretch>
        </p:blipFill>
        <p:spPr>
          <a:xfrm>
            <a:off x="2385695" y="1078865"/>
            <a:ext cx="7658100" cy="413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70973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70815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347595" y="1915795"/>
            <a:ext cx="2105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团购微信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群发布产品</a:t>
            </a:r>
            <a:r>
              <a:rPr lang="en-US" alt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接龙售卖存在问题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350135" y="2967990"/>
            <a:ext cx="210312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拉群的时候，并不知道群内有多少人是真实的客户，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6" name="Text Placeholder 3"/>
          <p:cNvSpPr txBox="1"/>
          <p:nvPr/>
        </p:nvSpPr>
        <p:spPr bwMode="auto">
          <a:xfrm>
            <a:off x="2378710" y="4727575"/>
            <a:ext cx="211137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商家收款很麻烦</a:t>
            </a:r>
            <a:endParaRPr lang="zh-CN" altLang="en-US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708900" y="1890713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作为商家，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发起者成本很高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8900" y="3202940"/>
            <a:ext cx="248602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统计最终订单人数较为麻烦</a:t>
            </a:r>
            <a:endParaRPr lang="zh-CN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189071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189071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卖家面临的挑战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6812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配送很麻烦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1" name="组合 161"/>
          <p:cNvGrpSpPr/>
          <p:nvPr/>
        </p:nvGrpSpPr>
        <p:grpSpPr bwMode="auto">
          <a:xfrm>
            <a:off x="10148888" y="2984500"/>
            <a:ext cx="915987" cy="914400"/>
            <a:chOff x="9215788" y="3627774"/>
            <a:chExt cx="915076" cy="913962"/>
          </a:xfrm>
        </p:grpSpPr>
        <p:sp>
          <p:nvSpPr>
            <p:cNvPr id="33963" name="Freeform 71"/>
            <p:cNvSpPr/>
            <p:nvPr/>
          </p:nvSpPr>
          <p:spPr bwMode="auto">
            <a:xfrm>
              <a:off x="9215788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4" name="Freeform 124"/>
            <p:cNvSpPr>
              <a:spLocks noEditPoints="1"/>
            </p:cNvSpPr>
            <p:nvPr/>
          </p:nvSpPr>
          <p:spPr bwMode="auto">
            <a:xfrm>
              <a:off x="9401698" y="3792532"/>
              <a:ext cx="543257" cy="584447"/>
            </a:xfrm>
            <a:custGeom>
              <a:avLst/>
              <a:gdLst>
                <a:gd name="T0" fmla="*/ 2147483647 w 488"/>
                <a:gd name="T1" fmla="*/ 0 h 525"/>
                <a:gd name="T2" fmla="*/ 2147483647 w 488"/>
                <a:gd name="T3" fmla="*/ 0 h 525"/>
                <a:gd name="T4" fmla="*/ 2147483647 w 488"/>
                <a:gd name="T5" fmla="*/ 2147483647 h 525"/>
                <a:gd name="T6" fmla="*/ 0 w 488"/>
                <a:gd name="T7" fmla="*/ 2147483647 h 525"/>
                <a:gd name="T8" fmla="*/ 0 w 488"/>
                <a:gd name="T9" fmla="*/ 2147483647 h 525"/>
                <a:gd name="T10" fmla="*/ 2147483647 w 488"/>
                <a:gd name="T11" fmla="*/ 2147483647 h 525"/>
                <a:gd name="T12" fmla="*/ 2147483647 w 488"/>
                <a:gd name="T13" fmla="*/ 2147483647 h 525"/>
                <a:gd name="T14" fmla="*/ 2147483647 w 488"/>
                <a:gd name="T15" fmla="*/ 2147483647 h 525"/>
                <a:gd name="T16" fmla="*/ 2147483647 w 488"/>
                <a:gd name="T17" fmla="*/ 0 h 525"/>
                <a:gd name="T18" fmla="*/ 2147483647 w 488"/>
                <a:gd name="T19" fmla="*/ 2147483647 h 525"/>
                <a:gd name="T20" fmla="*/ 2147483647 w 488"/>
                <a:gd name="T21" fmla="*/ 2147483647 h 525"/>
                <a:gd name="T22" fmla="*/ 2147483647 w 488"/>
                <a:gd name="T23" fmla="*/ 2147483647 h 525"/>
                <a:gd name="T24" fmla="*/ 2147483647 w 488"/>
                <a:gd name="T25" fmla="*/ 2147483647 h 525"/>
                <a:gd name="T26" fmla="*/ 2147483647 w 488"/>
                <a:gd name="T27" fmla="*/ 2147483647 h 525"/>
                <a:gd name="T28" fmla="*/ 2147483647 w 488"/>
                <a:gd name="T29" fmla="*/ 2147483647 h 525"/>
                <a:gd name="T30" fmla="*/ 2147483647 w 488"/>
                <a:gd name="T31" fmla="*/ 2147483647 h 525"/>
                <a:gd name="T32" fmla="*/ 2147483647 w 488"/>
                <a:gd name="T33" fmla="*/ 2147483647 h 525"/>
                <a:gd name="T34" fmla="*/ 2147483647 w 488"/>
                <a:gd name="T35" fmla="*/ 2147483647 h 525"/>
                <a:gd name="T36" fmla="*/ 2147483647 w 488"/>
                <a:gd name="T37" fmla="*/ 2147483647 h 525"/>
                <a:gd name="T38" fmla="*/ 2147483647 w 488"/>
                <a:gd name="T39" fmla="*/ 2147483647 h 525"/>
                <a:gd name="T40" fmla="*/ 2147483647 w 488"/>
                <a:gd name="T41" fmla="*/ 2147483647 h 5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88" h="525">
                  <a:moveTo>
                    <a:pt x="488" y="0"/>
                  </a:moveTo>
                  <a:lnTo>
                    <a:pt x="77" y="0"/>
                  </a:lnTo>
                  <a:lnTo>
                    <a:pt x="77" y="67"/>
                  </a:lnTo>
                  <a:lnTo>
                    <a:pt x="0" y="67"/>
                  </a:lnTo>
                  <a:lnTo>
                    <a:pt x="0" y="525"/>
                  </a:lnTo>
                  <a:lnTo>
                    <a:pt x="411" y="525"/>
                  </a:lnTo>
                  <a:lnTo>
                    <a:pt x="411" y="456"/>
                  </a:lnTo>
                  <a:lnTo>
                    <a:pt x="488" y="456"/>
                  </a:lnTo>
                  <a:lnTo>
                    <a:pt x="488" y="0"/>
                  </a:lnTo>
                  <a:close/>
                  <a:moveTo>
                    <a:pt x="28" y="98"/>
                  </a:moveTo>
                  <a:lnTo>
                    <a:pt x="383" y="98"/>
                  </a:lnTo>
                  <a:lnTo>
                    <a:pt x="383" y="394"/>
                  </a:lnTo>
                  <a:lnTo>
                    <a:pt x="28" y="394"/>
                  </a:lnTo>
                  <a:lnTo>
                    <a:pt x="28" y="98"/>
                  </a:lnTo>
                  <a:close/>
                  <a:moveTo>
                    <a:pt x="460" y="325"/>
                  </a:moveTo>
                  <a:lnTo>
                    <a:pt x="411" y="325"/>
                  </a:lnTo>
                  <a:lnTo>
                    <a:pt x="411" y="67"/>
                  </a:lnTo>
                  <a:lnTo>
                    <a:pt x="105" y="67"/>
                  </a:lnTo>
                  <a:lnTo>
                    <a:pt x="105" y="31"/>
                  </a:lnTo>
                  <a:lnTo>
                    <a:pt x="460" y="31"/>
                  </a:lnTo>
                  <a:lnTo>
                    <a:pt x="460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5" name="Freeform 125"/>
            <p:cNvSpPr/>
            <p:nvPr/>
          </p:nvSpPr>
          <p:spPr bwMode="auto">
            <a:xfrm>
              <a:off x="9518588" y="3827042"/>
              <a:ext cx="395197" cy="327290"/>
            </a:xfrm>
            <a:custGeom>
              <a:avLst/>
              <a:gdLst>
                <a:gd name="T0" fmla="*/ 0 w 355"/>
                <a:gd name="T1" fmla="*/ 2147483647 h 294"/>
                <a:gd name="T2" fmla="*/ 2147483647 w 355"/>
                <a:gd name="T3" fmla="*/ 2147483647 h 294"/>
                <a:gd name="T4" fmla="*/ 2147483647 w 355"/>
                <a:gd name="T5" fmla="*/ 2147483647 h 294"/>
                <a:gd name="T6" fmla="*/ 2147483647 w 355"/>
                <a:gd name="T7" fmla="*/ 2147483647 h 294"/>
                <a:gd name="T8" fmla="*/ 2147483647 w 355"/>
                <a:gd name="T9" fmla="*/ 0 h 294"/>
                <a:gd name="T10" fmla="*/ 0 w 355"/>
                <a:gd name="T11" fmla="*/ 0 h 294"/>
                <a:gd name="T12" fmla="*/ 0 w 355"/>
                <a:gd name="T13" fmla="*/ 214748364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5" h="294">
                  <a:moveTo>
                    <a:pt x="0" y="36"/>
                  </a:moveTo>
                  <a:lnTo>
                    <a:pt x="306" y="36"/>
                  </a:lnTo>
                  <a:lnTo>
                    <a:pt x="306" y="294"/>
                  </a:lnTo>
                  <a:lnTo>
                    <a:pt x="355" y="294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6" name="Rectangle 126"/>
            <p:cNvSpPr>
              <a:spLocks noChangeArrowheads="1"/>
            </p:cNvSpPr>
            <p:nvPr/>
          </p:nvSpPr>
          <p:spPr bwMode="auto">
            <a:xfrm>
              <a:off x="9432869" y="3901628"/>
              <a:ext cx="395197" cy="329517"/>
            </a:xfrm>
            <a:prstGeom prst="rect">
              <a:avLst/>
            </a:pr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7" name="Freeform 127"/>
            <p:cNvSpPr/>
            <p:nvPr/>
          </p:nvSpPr>
          <p:spPr bwMode="auto">
            <a:xfrm>
              <a:off x="9215788" y="3867118"/>
              <a:ext cx="643448" cy="674618"/>
            </a:xfrm>
            <a:custGeom>
              <a:avLst/>
              <a:gdLst>
                <a:gd name="T0" fmla="*/ 2147483647 w 370"/>
                <a:gd name="T1" fmla="*/ 0 h 388"/>
                <a:gd name="T2" fmla="*/ 0 w 370"/>
                <a:gd name="T3" fmla="*/ 2147483647 h 388"/>
                <a:gd name="T4" fmla="*/ 0 w 370"/>
                <a:gd name="T5" fmla="*/ 2147483647 h 388"/>
                <a:gd name="T6" fmla="*/ 2147483647 w 370"/>
                <a:gd name="T7" fmla="*/ 2147483647 h 388"/>
                <a:gd name="T8" fmla="*/ 2147483647 w 370"/>
                <a:gd name="T9" fmla="*/ 2147483647 h 388"/>
                <a:gd name="T10" fmla="*/ 2147483647 w 370"/>
                <a:gd name="T11" fmla="*/ 2147483647 h 388"/>
                <a:gd name="T12" fmla="*/ 2147483647 w 370"/>
                <a:gd name="T13" fmla="*/ 2147483647 h 388"/>
                <a:gd name="T14" fmla="*/ 2147483647 w 370"/>
                <a:gd name="T15" fmla="*/ 0 h 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0" h="388">
                  <a:moveTo>
                    <a:pt x="107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52"/>
                    <a:pt x="35" y="388"/>
                    <a:pt x="79" y="388"/>
                  </a:cubicBezTo>
                  <a:cubicBezTo>
                    <a:pt x="257" y="388"/>
                    <a:pt x="257" y="388"/>
                    <a:pt x="257" y="388"/>
                  </a:cubicBezTo>
                  <a:cubicBezTo>
                    <a:pt x="370" y="293"/>
                    <a:pt x="370" y="293"/>
                    <a:pt x="370" y="293"/>
                  </a:cubicBezTo>
                  <a:cubicBezTo>
                    <a:pt x="107" y="293"/>
                    <a:pt x="107" y="293"/>
                    <a:pt x="107" y="29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4" name="组合 96"/>
          <p:cNvGrpSpPr/>
          <p:nvPr/>
        </p:nvGrpSpPr>
        <p:grpSpPr bwMode="auto">
          <a:xfrm>
            <a:off x="10149205" y="4391025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2" name="组合 167"/>
          <p:cNvGrpSpPr/>
          <p:nvPr/>
        </p:nvGrpSpPr>
        <p:grpSpPr bwMode="auto">
          <a:xfrm>
            <a:off x="10155555" y="1664335"/>
            <a:ext cx="914400" cy="914400"/>
            <a:chOff x="4258665" y="3607693"/>
            <a:chExt cx="915076" cy="913962"/>
          </a:xfrm>
        </p:grpSpPr>
        <p:sp>
          <p:nvSpPr>
            <p:cNvPr id="33956" name="Freeform 82"/>
            <p:cNvSpPr/>
            <p:nvPr/>
          </p:nvSpPr>
          <p:spPr bwMode="auto">
            <a:xfrm>
              <a:off x="4258665" y="3607693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7" name="Freeform 234"/>
            <p:cNvSpPr/>
            <p:nvPr/>
          </p:nvSpPr>
          <p:spPr bwMode="auto">
            <a:xfrm>
              <a:off x="4500235" y="3828112"/>
              <a:ext cx="431934" cy="464218"/>
            </a:xfrm>
            <a:custGeom>
              <a:avLst/>
              <a:gdLst>
                <a:gd name="T0" fmla="*/ 2147483647 w 248"/>
                <a:gd name="T1" fmla="*/ 2147483647 h 267"/>
                <a:gd name="T2" fmla="*/ 2147483647 w 248"/>
                <a:gd name="T3" fmla="*/ 2147483647 h 267"/>
                <a:gd name="T4" fmla="*/ 0 w 248"/>
                <a:gd name="T5" fmla="*/ 2147483647 h 267"/>
                <a:gd name="T6" fmla="*/ 2147483647 w 248"/>
                <a:gd name="T7" fmla="*/ 2147483647 h 267"/>
                <a:gd name="T8" fmla="*/ 2147483647 w 248"/>
                <a:gd name="T9" fmla="*/ 2147483647 h 267"/>
                <a:gd name="T10" fmla="*/ 2147483647 w 248"/>
                <a:gd name="T11" fmla="*/ 2147483647 h 267"/>
                <a:gd name="T12" fmla="*/ 2147483647 w 248"/>
                <a:gd name="T13" fmla="*/ 2147483647 h 267"/>
                <a:gd name="T14" fmla="*/ 2147483647 w 248"/>
                <a:gd name="T15" fmla="*/ 2147483647 h 267"/>
                <a:gd name="T16" fmla="*/ 2147483647 w 248"/>
                <a:gd name="T17" fmla="*/ 2147483647 h 267"/>
                <a:gd name="T18" fmla="*/ 2147483647 w 248"/>
                <a:gd name="T19" fmla="*/ 2147483647 h 267"/>
                <a:gd name="T20" fmla="*/ 2147483647 w 248"/>
                <a:gd name="T21" fmla="*/ 2147483647 h 267"/>
                <a:gd name="T22" fmla="*/ 2147483647 w 248"/>
                <a:gd name="T23" fmla="*/ 2147483647 h 267"/>
                <a:gd name="T24" fmla="*/ 2147483647 w 248"/>
                <a:gd name="T25" fmla="*/ 2147483647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8" h="267">
                  <a:moveTo>
                    <a:pt x="189" y="73"/>
                  </a:moveTo>
                  <a:cubicBezTo>
                    <a:pt x="52" y="73"/>
                    <a:pt x="52" y="73"/>
                    <a:pt x="52" y="73"/>
                  </a:cubicBezTo>
                  <a:cubicBezTo>
                    <a:pt x="24" y="73"/>
                    <a:pt x="1" y="94"/>
                    <a:pt x="0" y="122"/>
                  </a:cubicBezTo>
                  <a:cubicBezTo>
                    <a:pt x="1" y="149"/>
                    <a:pt x="24" y="171"/>
                    <a:pt x="5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152" y="245"/>
                    <a:pt x="152" y="245"/>
                    <a:pt x="152" y="245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218" y="171"/>
                    <a:pt x="235" y="243"/>
                    <a:pt x="248" y="238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35" y="0"/>
                    <a:pt x="218" y="73"/>
                    <a:pt x="189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8" name="Rectangle 235"/>
            <p:cNvSpPr>
              <a:spLocks noChangeArrowheads="1"/>
            </p:cNvSpPr>
            <p:nvPr/>
          </p:nvSpPr>
          <p:spPr bwMode="auto">
            <a:xfrm>
              <a:off x="4579275" y="3995097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59" name="Rectangle 236"/>
            <p:cNvSpPr>
              <a:spLocks noChangeArrowheads="1"/>
            </p:cNvSpPr>
            <p:nvPr/>
          </p:nvSpPr>
          <p:spPr bwMode="auto">
            <a:xfrm>
              <a:off x="4579275" y="4035173"/>
              <a:ext cx="79040" cy="10019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0" name="Rectangle 237"/>
            <p:cNvSpPr>
              <a:spLocks noChangeArrowheads="1"/>
            </p:cNvSpPr>
            <p:nvPr/>
          </p:nvSpPr>
          <p:spPr bwMode="auto">
            <a:xfrm>
              <a:off x="4579275" y="4073023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1" name="Freeform 238"/>
            <p:cNvSpPr/>
            <p:nvPr/>
          </p:nvSpPr>
          <p:spPr bwMode="auto">
            <a:xfrm>
              <a:off x="4552558" y="396392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2" name="Freeform 239"/>
            <p:cNvSpPr/>
            <p:nvPr/>
          </p:nvSpPr>
          <p:spPr bwMode="auto">
            <a:xfrm>
              <a:off x="4258665" y="4001776"/>
              <a:ext cx="673505" cy="519879"/>
            </a:xfrm>
            <a:custGeom>
              <a:avLst/>
              <a:gdLst>
                <a:gd name="T0" fmla="*/ 2147483647 w 387"/>
                <a:gd name="T1" fmla="*/ 2147483647 h 299"/>
                <a:gd name="T2" fmla="*/ 2147483647 w 387"/>
                <a:gd name="T3" fmla="*/ 2147483647 h 299"/>
                <a:gd name="T4" fmla="*/ 2147483647 w 387"/>
                <a:gd name="T5" fmla="*/ 2147483647 h 299"/>
                <a:gd name="T6" fmla="*/ 2147483647 w 387"/>
                <a:gd name="T7" fmla="*/ 2147483647 h 299"/>
                <a:gd name="T8" fmla="*/ 2147483647 w 387"/>
                <a:gd name="T9" fmla="*/ 2147483647 h 299"/>
                <a:gd name="T10" fmla="*/ 2147483647 w 387"/>
                <a:gd name="T11" fmla="*/ 2147483647 h 299"/>
                <a:gd name="T12" fmla="*/ 2147483647 w 387"/>
                <a:gd name="T13" fmla="*/ 2147483647 h 299"/>
                <a:gd name="T14" fmla="*/ 2147483647 w 387"/>
                <a:gd name="T15" fmla="*/ 0 h 299"/>
                <a:gd name="T16" fmla="*/ 0 w 387"/>
                <a:gd name="T17" fmla="*/ 2147483647 h 299"/>
                <a:gd name="T18" fmla="*/ 0 w 387"/>
                <a:gd name="T19" fmla="*/ 2147483647 h 299"/>
                <a:gd name="T20" fmla="*/ 2147483647 w 387"/>
                <a:gd name="T21" fmla="*/ 2147483647 h 299"/>
                <a:gd name="T22" fmla="*/ 2147483647 w 387"/>
                <a:gd name="T23" fmla="*/ 2147483647 h 299"/>
                <a:gd name="T24" fmla="*/ 2147483647 w 387"/>
                <a:gd name="T25" fmla="*/ 2147483647 h 299"/>
                <a:gd name="T26" fmla="*/ 2147483647 w 387"/>
                <a:gd name="T27" fmla="*/ 2147483647 h 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7" h="299">
                  <a:moveTo>
                    <a:pt x="328" y="71"/>
                  </a:moveTo>
                  <a:cubicBezTo>
                    <a:pt x="245" y="71"/>
                    <a:pt x="245" y="71"/>
                    <a:pt x="245" y="71"/>
                  </a:cubicBezTo>
                  <a:cubicBezTo>
                    <a:pt x="291" y="145"/>
                    <a:pt x="291" y="145"/>
                    <a:pt x="291" y="145"/>
                  </a:cubicBezTo>
                  <a:cubicBezTo>
                    <a:pt x="256" y="167"/>
                    <a:pt x="256" y="167"/>
                    <a:pt x="256" y="167"/>
                  </a:cubicBezTo>
                  <a:cubicBezTo>
                    <a:pt x="197" y="71"/>
                    <a:pt x="197" y="71"/>
                    <a:pt x="197" y="71"/>
                  </a:cubicBezTo>
                  <a:cubicBezTo>
                    <a:pt x="191" y="71"/>
                    <a:pt x="191" y="71"/>
                    <a:pt x="191" y="71"/>
                  </a:cubicBezTo>
                  <a:cubicBezTo>
                    <a:pt x="163" y="71"/>
                    <a:pt x="140" y="49"/>
                    <a:pt x="139" y="22"/>
                  </a:cubicBezTo>
                  <a:cubicBezTo>
                    <a:pt x="139" y="14"/>
                    <a:pt x="141" y="7"/>
                    <a:pt x="145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64"/>
                    <a:pt x="35" y="299"/>
                    <a:pt x="79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387" y="138"/>
                    <a:pt x="387" y="138"/>
                    <a:pt x="387" y="138"/>
                  </a:cubicBezTo>
                  <a:cubicBezTo>
                    <a:pt x="374" y="143"/>
                    <a:pt x="357" y="71"/>
                    <a:pt x="328" y="71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1" name="组合 73"/>
          <p:cNvGrpSpPr/>
          <p:nvPr/>
        </p:nvGrpSpPr>
        <p:grpSpPr bwMode="auto">
          <a:xfrm>
            <a:off x="1126808" y="1721168"/>
            <a:ext cx="915987" cy="914400"/>
            <a:chOff x="7957837" y="2487563"/>
            <a:chExt cx="915076" cy="915076"/>
          </a:xfrm>
        </p:grpSpPr>
        <p:sp>
          <p:nvSpPr>
            <p:cNvPr id="34036" name="Freeform 73"/>
            <p:cNvSpPr/>
            <p:nvPr/>
          </p:nvSpPr>
          <p:spPr bwMode="auto">
            <a:xfrm>
              <a:off x="7957837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7" name="Freeform 97"/>
            <p:cNvSpPr/>
            <p:nvPr/>
          </p:nvSpPr>
          <p:spPr bwMode="auto">
            <a:xfrm>
              <a:off x="8214993" y="2635623"/>
              <a:ext cx="398537" cy="618957"/>
            </a:xfrm>
            <a:custGeom>
              <a:avLst/>
              <a:gdLst>
                <a:gd name="T0" fmla="*/ 2147483647 w 229"/>
                <a:gd name="T1" fmla="*/ 2147483647 h 356"/>
                <a:gd name="T2" fmla="*/ 2147483647 w 229"/>
                <a:gd name="T3" fmla="*/ 2147483647 h 356"/>
                <a:gd name="T4" fmla="*/ 2147483647 w 229"/>
                <a:gd name="T5" fmla="*/ 2147483647 h 356"/>
                <a:gd name="T6" fmla="*/ 0 w 229"/>
                <a:gd name="T7" fmla="*/ 2147483647 h 356"/>
                <a:gd name="T8" fmla="*/ 0 w 229"/>
                <a:gd name="T9" fmla="*/ 2147483647 h 356"/>
                <a:gd name="T10" fmla="*/ 2147483647 w 229"/>
                <a:gd name="T11" fmla="*/ 0 h 356"/>
                <a:gd name="T12" fmla="*/ 2147483647 w 229"/>
                <a:gd name="T13" fmla="*/ 0 h 356"/>
                <a:gd name="T14" fmla="*/ 2147483647 w 229"/>
                <a:gd name="T15" fmla="*/ 2147483647 h 356"/>
                <a:gd name="T16" fmla="*/ 2147483647 w 229"/>
                <a:gd name="T17" fmla="*/ 2147483647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9" h="356">
                  <a:moveTo>
                    <a:pt x="229" y="310"/>
                  </a:moveTo>
                  <a:cubicBezTo>
                    <a:pt x="229" y="335"/>
                    <a:pt x="209" y="356"/>
                    <a:pt x="183" y="356"/>
                  </a:cubicBezTo>
                  <a:cubicBezTo>
                    <a:pt x="46" y="356"/>
                    <a:pt x="46" y="356"/>
                    <a:pt x="46" y="356"/>
                  </a:cubicBezTo>
                  <a:cubicBezTo>
                    <a:pt x="20" y="356"/>
                    <a:pt x="0" y="335"/>
                    <a:pt x="0" y="3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9" y="0"/>
                    <a:pt x="229" y="20"/>
                    <a:pt x="229" y="46"/>
                  </a:cubicBezTo>
                  <a:lnTo>
                    <a:pt x="22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8" name="Freeform 98"/>
            <p:cNvSpPr/>
            <p:nvPr/>
          </p:nvSpPr>
          <p:spPr bwMode="auto">
            <a:xfrm>
              <a:off x="7957837" y="2697963"/>
              <a:ext cx="595579" cy="704675"/>
            </a:xfrm>
            <a:custGeom>
              <a:avLst/>
              <a:gdLst>
                <a:gd name="T0" fmla="*/ 2147483647 w 342"/>
                <a:gd name="T1" fmla="*/ 2147483647 h 405"/>
                <a:gd name="T2" fmla="*/ 2147483647 w 342"/>
                <a:gd name="T3" fmla="*/ 2147483647 h 405"/>
                <a:gd name="T4" fmla="*/ 2147483647 w 342"/>
                <a:gd name="T5" fmla="*/ 2147483647 h 405"/>
                <a:gd name="T6" fmla="*/ 2147483647 w 342"/>
                <a:gd name="T7" fmla="*/ 2147483647 h 405"/>
                <a:gd name="T8" fmla="*/ 2147483647 w 342"/>
                <a:gd name="T9" fmla="*/ 2147483647 h 405"/>
                <a:gd name="T10" fmla="*/ 2147483647 w 342"/>
                <a:gd name="T11" fmla="*/ 0 h 405"/>
                <a:gd name="T12" fmla="*/ 0 w 342"/>
                <a:gd name="T13" fmla="*/ 2147483647 h 405"/>
                <a:gd name="T14" fmla="*/ 0 w 342"/>
                <a:gd name="T15" fmla="*/ 2147483647 h 405"/>
                <a:gd name="T16" fmla="*/ 2147483647 w 342"/>
                <a:gd name="T17" fmla="*/ 2147483647 h 405"/>
                <a:gd name="T18" fmla="*/ 2147483647 w 342"/>
                <a:gd name="T19" fmla="*/ 2147483647 h 405"/>
                <a:gd name="T20" fmla="*/ 2147483647 w 342"/>
                <a:gd name="T21" fmla="*/ 2147483647 h 405"/>
                <a:gd name="T22" fmla="*/ 2147483647 w 342"/>
                <a:gd name="T23" fmla="*/ 2147483647 h 405"/>
                <a:gd name="T24" fmla="*/ 2147483647 w 342"/>
                <a:gd name="T25" fmla="*/ 2147483647 h 4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2" h="405">
                  <a:moveTo>
                    <a:pt x="331" y="320"/>
                  </a:moveTo>
                  <a:cubicBezTo>
                    <a:pt x="194" y="320"/>
                    <a:pt x="194" y="320"/>
                    <a:pt x="194" y="320"/>
                  </a:cubicBezTo>
                  <a:cubicBezTo>
                    <a:pt x="168" y="320"/>
                    <a:pt x="148" y="299"/>
                    <a:pt x="148" y="274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7"/>
                    <a:pt x="148" y="4"/>
                    <a:pt x="149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69"/>
                    <a:pt x="35" y="405"/>
                    <a:pt x="79" y="405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342" y="320"/>
                    <a:pt x="342" y="320"/>
                    <a:pt x="342" y="320"/>
                  </a:cubicBezTo>
                  <a:cubicBezTo>
                    <a:pt x="341" y="319"/>
                    <a:pt x="341" y="319"/>
                    <a:pt x="341" y="319"/>
                  </a:cubicBezTo>
                  <a:cubicBezTo>
                    <a:pt x="338" y="319"/>
                    <a:pt x="335" y="320"/>
                    <a:pt x="331" y="320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9" name="Freeform 99"/>
            <p:cNvSpPr/>
            <p:nvPr/>
          </p:nvSpPr>
          <p:spPr bwMode="auto">
            <a:xfrm>
              <a:off x="8255070" y="2697963"/>
              <a:ext cx="318384" cy="420801"/>
            </a:xfrm>
            <a:custGeom>
              <a:avLst/>
              <a:gdLst>
                <a:gd name="T0" fmla="*/ 2147483647 w 183"/>
                <a:gd name="T1" fmla="*/ 2147483647 h 242"/>
                <a:gd name="T2" fmla="*/ 2147483647 w 183"/>
                <a:gd name="T3" fmla="*/ 2147483647 h 242"/>
                <a:gd name="T4" fmla="*/ 2147483647 w 183"/>
                <a:gd name="T5" fmla="*/ 2147483647 h 242"/>
                <a:gd name="T6" fmla="*/ 0 w 183"/>
                <a:gd name="T7" fmla="*/ 2147483647 h 242"/>
                <a:gd name="T8" fmla="*/ 0 w 183"/>
                <a:gd name="T9" fmla="*/ 2147483647 h 242"/>
                <a:gd name="T10" fmla="*/ 2147483647 w 183"/>
                <a:gd name="T11" fmla="*/ 0 h 242"/>
                <a:gd name="T12" fmla="*/ 2147483647 w 183"/>
                <a:gd name="T13" fmla="*/ 0 h 242"/>
                <a:gd name="T14" fmla="*/ 2147483647 w 183"/>
                <a:gd name="T15" fmla="*/ 2147483647 h 242"/>
                <a:gd name="T16" fmla="*/ 2147483647 w 183"/>
                <a:gd name="T17" fmla="*/ 2147483647 h 2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3" h="242">
                  <a:moveTo>
                    <a:pt x="183" y="205"/>
                  </a:moveTo>
                  <a:cubicBezTo>
                    <a:pt x="183" y="225"/>
                    <a:pt x="167" y="242"/>
                    <a:pt x="146" y="242"/>
                  </a:cubicBezTo>
                  <a:cubicBezTo>
                    <a:pt x="37" y="242"/>
                    <a:pt x="37" y="242"/>
                    <a:pt x="37" y="242"/>
                  </a:cubicBezTo>
                  <a:cubicBezTo>
                    <a:pt x="17" y="242"/>
                    <a:pt x="0" y="225"/>
                    <a:pt x="0" y="20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7" y="0"/>
                    <a:pt x="183" y="16"/>
                    <a:pt x="183" y="36"/>
                  </a:cubicBezTo>
                  <a:lnTo>
                    <a:pt x="183" y="205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0" name="Oval 100"/>
            <p:cNvSpPr>
              <a:spLocks noChangeArrowheads="1"/>
            </p:cNvSpPr>
            <p:nvPr/>
          </p:nvSpPr>
          <p:spPr bwMode="auto">
            <a:xfrm>
              <a:off x="8381978" y="3164407"/>
              <a:ext cx="64568" cy="62341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1" name="Rectangle 101"/>
            <p:cNvSpPr>
              <a:spLocks noChangeArrowheads="1"/>
            </p:cNvSpPr>
            <p:nvPr/>
          </p:nvSpPr>
          <p:spPr bwMode="auto">
            <a:xfrm>
              <a:off x="8286240" y="3176653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2" name="Rectangle 102"/>
            <p:cNvSpPr>
              <a:spLocks noChangeArrowheads="1"/>
            </p:cNvSpPr>
            <p:nvPr/>
          </p:nvSpPr>
          <p:spPr bwMode="auto">
            <a:xfrm>
              <a:off x="8286240" y="3192238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3" name="Rectangle 103"/>
            <p:cNvSpPr>
              <a:spLocks noChangeArrowheads="1"/>
            </p:cNvSpPr>
            <p:nvPr/>
          </p:nvSpPr>
          <p:spPr bwMode="auto">
            <a:xfrm>
              <a:off x="8286240" y="3208937"/>
              <a:ext cx="54549" cy="5566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4" name="Freeform 104"/>
            <p:cNvSpPr/>
            <p:nvPr/>
          </p:nvSpPr>
          <p:spPr bwMode="auto">
            <a:xfrm>
              <a:off x="8505547" y="3181106"/>
              <a:ext cx="36737" cy="30057"/>
            </a:xfrm>
            <a:custGeom>
              <a:avLst/>
              <a:gdLst>
                <a:gd name="T0" fmla="*/ 2147483647 w 33"/>
                <a:gd name="T1" fmla="*/ 0 h 27"/>
                <a:gd name="T2" fmla="*/ 2147483647 w 33"/>
                <a:gd name="T3" fmla="*/ 2147483647 h 27"/>
                <a:gd name="T4" fmla="*/ 2147483647 w 33"/>
                <a:gd name="T5" fmla="*/ 2147483647 h 27"/>
                <a:gd name="T6" fmla="*/ 2147483647 w 33"/>
                <a:gd name="T7" fmla="*/ 2147483647 h 27"/>
                <a:gd name="T8" fmla="*/ 0 w 33"/>
                <a:gd name="T9" fmla="*/ 2147483647 h 27"/>
                <a:gd name="T10" fmla="*/ 2147483647 w 33"/>
                <a:gd name="T11" fmla="*/ 2147483647 h 27"/>
                <a:gd name="T12" fmla="*/ 2147483647 w 33"/>
                <a:gd name="T13" fmla="*/ 2147483647 h 27"/>
                <a:gd name="T14" fmla="*/ 2147483647 w 33"/>
                <a:gd name="T15" fmla="*/ 2147483647 h 27"/>
                <a:gd name="T16" fmla="*/ 2147483647 w 33"/>
                <a:gd name="T17" fmla="*/ 2147483647 h 27"/>
                <a:gd name="T18" fmla="*/ 2147483647 w 33"/>
                <a:gd name="T19" fmla="*/ 2147483647 h 27"/>
                <a:gd name="T20" fmla="*/ 2147483647 w 33"/>
                <a:gd name="T21" fmla="*/ 0 h 27"/>
                <a:gd name="T22" fmla="*/ 2147483647 w 33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7">
                  <a:moveTo>
                    <a:pt x="30" y="0"/>
                  </a:moveTo>
                  <a:lnTo>
                    <a:pt x="3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16" y="27"/>
                  </a:lnTo>
                  <a:lnTo>
                    <a:pt x="16" y="21"/>
                  </a:lnTo>
                  <a:lnTo>
                    <a:pt x="33" y="21"/>
                  </a:lnTo>
                  <a:lnTo>
                    <a:pt x="33" y="16"/>
                  </a:lnTo>
                  <a:lnTo>
                    <a:pt x="3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5" name="Rectangle 105"/>
            <p:cNvSpPr>
              <a:spLocks noChangeArrowheads="1"/>
            </p:cNvSpPr>
            <p:nvPr/>
          </p:nvSpPr>
          <p:spPr bwMode="auto">
            <a:xfrm>
              <a:off x="8375299" y="2661227"/>
              <a:ext cx="77926" cy="11132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1118553" y="2990850"/>
            <a:ext cx="914400" cy="91440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1141095" y="4364038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589463" y="2045653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586923" y="37893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46850" y="2054225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44310" y="379952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117725" y="2251710"/>
            <a:ext cx="23063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在群内，接收到大量的无用消息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（消息轰炸）</a:t>
            </a:r>
            <a:endParaRPr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219325" y="3981450"/>
            <a:ext cx="2103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占用时间和精力，但是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收获很少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699375" y="2236788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买了东西以后，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被拉进团购群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696835" y="3842068"/>
            <a:ext cx="2486025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会有大量推销人员的存在，同时也会面临诈骗问题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789488" y="222662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42113" y="2236788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782185" y="39703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34810" y="398049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购买者面临的问题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4" name="组合 185"/>
          <p:cNvGrpSpPr/>
          <p:nvPr/>
        </p:nvGrpSpPr>
        <p:grpSpPr bwMode="auto">
          <a:xfrm>
            <a:off x="1003300" y="2035810"/>
            <a:ext cx="904875" cy="903288"/>
            <a:chOff x="5417695" y="4745093"/>
            <a:chExt cx="904391" cy="903061"/>
          </a:xfrm>
        </p:grpSpPr>
        <p:sp>
          <p:nvSpPr>
            <p:cNvPr id="33932" name="Freeform 492"/>
            <p:cNvSpPr/>
            <p:nvPr/>
          </p:nvSpPr>
          <p:spPr bwMode="auto">
            <a:xfrm>
              <a:off x="5417695" y="4745093"/>
              <a:ext cx="904391" cy="903061"/>
            </a:xfrm>
            <a:custGeom>
              <a:avLst/>
              <a:gdLst>
                <a:gd name="T0" fmla="*/ 2147483647 w 575"/>
                <a:gd name="T1" fmla="*/ 2147483647 h 574"/>
                <a:gd name="T2" fmla="*/ 2147483647 w 575"/>
                <a:gd name="T3" fmla="*/ 2147483647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0 w 575"/>
                <a:gd name="T9" fmla="*/ 2147483647 h 574"/>
                <a:gd name="T10" fmla="*/ 0 w 575"/>
                <a:gd name="T11" fmla="*/ 2147483647 h 574"/>
                <a:gd name="T12" fmla="*/ 2147483647 w 575"/>
                <a:gd name="T13" fmla="*/ 0 h 574"/>
                <a:gd name="T14" fmla="*/ 2147483647 w 575"/>
                <a:gd name="T15" fmla="*/ 0 h 574"/>
                <a:gd name="T16" fmla="*/ 2147483647 w 575"/>
                <a:gd name="T17" fmla="*/ 2147483647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575" y="146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9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3" name="Freeform 493"/>
            <p:cNvSpPr/>
            <p:nvPr/>
          </p:nvSpPr>
          <p:spPr bwMode="auto">
            <a:xfrm>
              <a:off x="5641133" y="4916661"/>
              <a:ext cx="680953" cy="731493"/>
            </a:xfrm>
            <a:custGeom>
              <a:avLst/>
              <a:gdLst>
                <a:gd name="T0" fmla="*/ 2147483647 w 433"/>
                <a:gd name="T1" fmla="*/ 2147483647 h 465"/>
                <a:gd name="T2" fmla="*/ 2147483647 w 433"/>
                <a:gd name="T3" fmla="*/ 2147483647 h 465"/>
                <a:gd name="T4" fmla="*/ 0 w 433"/>
                <a:gd name="T5" fmla="*/ 2147483647 h 465"/>
                <a:gd name="T6" fmla="*/ 2147483647 w 433"/>
                <a:gd name="T7" fmla="*/ 2147483647 h 465"/>
                <a:gd name="T8" fmla="*/ 0 w 433"/>
                <a:gd name="T9" fmla="*/ 2147483647 h 465"/>
                <a:gd name="T10" fmla="*/ 2147483647 w 433"/>
                <a:gd name="T11" fmla="*/ 2147483647 h 465"/>
                <a:gd name="T12" fmla="*/ 2147483647 w 433"/>
                <a:gd name="T13" fmla="*/ 2147483647 h 465"/>
                <a:gd name="T14" fmla="*/ 2147483647 w 433"/>
                <a:gd name="T15" fmla="*/ 2147483647 h 465"/>
                <a:gd name="T16" fmla="*/ 2147483647 w 433"/>
                <a:gd name="T17" fmla="*/ 2147483647 h 465"/>
                <a:gd name="T18" fmla="*/ 2147483647 w 433"/>
                <a:gd name="T19" fmla="*/ 2147483647 h 465"/>
                <a:gd name="T20" fmla="*/ 2147483647 w 433"/>
                <a:gd name="T21" fmla="*/ 2147483647 h 465"/>
                <a:gd name="T22" fmla="*/ 2147483647 w 433"/>
                <a:gd name="T23" fmla="*/ 0 h 465"/>
                <a:gd name="T24" fmla="*/ 2147483647 w 433"/>
                <a:gd name="T25" fmla="*/ 2147483647 h 465"/>
                <a:gd name="T26" fmla="*/ 2147483647 w 433"/>
                <a:gd name="T27" fmla="*/ 2147483647 h 465"/>
                <a:gd name="T28" fmla="*/ 2147483647 w 433"/>
                <a:gd name="T29" fmla="*/ 2147483647 h 465"/>
                <a:gd name="T30" fmla="*/ 2147483647 w 433"/>
                <a:gd name="T31" fmla="*/ 2147483647 h 465"/>
                <a:gd name="T32" fmla="*/ 2147483647 w 433"/>
                <a:gd name="T33" fmla="*/ 2147483647 h 465"/>
                <a:gd name="T34" fmla="*/ 2147483647 w 433"/>
                <a:gd name="T35" fmla="*/ 2147483647 h 465"/>
                <a:gd name="T36" fmla="*/ 2147483647 w 433"/>
                <a:gd name="T37" fmla="*/ 2147483647 h 4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33" h="465">
                  <a:moveTo>
                    <a:pt x="30" y="357"/>
                  </a:moveTo>
                  <a:cubicBezTo>
                    <a:pt x="132" y="238"/>
                    <a:pt x="132" y="238"/>
                    <a:pt x="132" y="23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91" y="90"/>
                    <a:pt x="191" y="90"/>
                    <a:pt x="191" y="9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433" y="171"/>
                    <a:pt x="433" y="171"/>
                    <a:pt x="433" y="171"/>
                  </a:cubicBezTo>
                  <a:cubicBezTo>
                    <a:pt x="433" y="319"/>
                    <a:pt x="433" y="319"/>
                    <a:pt x="433" y="319"/>
                  </a:cubicBezTo>
                  <a:cubicBezTo>
                    <a:pt x="433" y="400"/>
                    <a:pt x="367" y="465"/>
                    <a:pt x="286" y="465"/>
                  </a:cubicBezTo>
                  <a:cubicBezTo>
                    <a:pt x="138" y="465"/>
                    <a:pt x="138" y="465"/>
                    <a:pt x="138" y="465"/>
                  </a:cubicBezTo>
                  <a:lnTo>
                    <a:pt x="30" y="357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4" name="Rectangle 523"/>
            <p:cNvSpPr>
              <a:spLocks noChangeArrowheads="1"/>
            </p:cNvSpPr>
            <p:nvPr/>
          </p:nvSpPr>
          <p:spPr bwMode="auto">
            <a:xfrm>
              <a:off x="5861245" y="4943261"/>
              <a:ext cx="15960" cy="10706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5" name="Freeform 524"/>
            <p:cNvSpPr/>
            <p:nvPr/>
          </p:nvSpPr>
          <p:spPr bwMode="auto">
            <a:xfrm>
              <a:off x="5826666" y="4912006"/>
              <a:ext cx="85119" cy="43889"/>
            </a:xfrm>
            <a:custGeom>
              <a:avLst/>
              <a:gdLst>
                <a:gd name="T0" fmla="*/ 2147483647 w 54"/>
                <a:gd name="T1" fmla="*/ 0 h 28"/>
                <a:gd name="T2" fmla="*/ 2147483647 w 54"/>
                <a:gd name="T3" fmla="*/ 0 h 28"/>
                <a:gd name="T4" fmla="*/ 2147483647 w 54"/>
                <a:gd name="T5" fmla="*/ 2147483647 h 28"/>
                <a:gd name="T6" fmla="*/ 2147483647 w 54"/>
                <a:gd name="T7" fmla="*/ 2147483647 h 28"/>
                <a:gd name="T8" fmla="*/ 2147483647 w 54"/>
                <a:gd name="T9" fmla="*/ 2147483647 h 28"/>
                <a:gd name="T10" fmla="*/ 2147483647 w 54"/>
                <a:gd name="T11" fmla="*/ 2147483647 h 28"/>
                <a:gd name="T12" fmla="*/ 0 w 54"/>
                <a:gd name="T13" fmla="*/ 2147483647 h 28"/>
                <a:gd name="T14" fmla="*/ 0 w 54"/>
                <a:gd name="T15" fmla="*/ 2147483647 h 28"/>
                <a:gd name="T16" fmla="*/ 2147483647 w 54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28">
                  <a:moveTo>
                    <a:pt x="1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8" y="0"/>
                    <a:pt x="54" y="6"/>
                    <a:pt x="5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22"/>
                    <a:pt x="48" y="28"/>
                    <a:pt x="40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6" name="Freeform 525"/>
            <p:cNvSpPr/>
            <p:nvPr/>
          </p:nvSpPr>
          <p:spPr bwMode="auto">
            <a:xfrm>
              <a:off x="5680367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2147483647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5" y="0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0" y="95"/>
                    <a:pt x="9" y="101"/>
                    <a:pt x="17" y="91"/>
                  </a:cubicBezTo>
                  <a:cubicBezTo>
                    <a:pt x="71" y="18"/>
                    <a:pt x="71" y="18"/>
                    <a:pt x="71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7" name="Freeform 526"/>
            <p:cNvSpPr/>
            <p:nvPr/>
          </p:nvSpPr>
          <p:spPr bwMode="auto">
            <a:xfrm>
              <a:off x="5946365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0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6" y="0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71" y="95"/>
                    <a:pt x="62" y="101"/>
                    <a:pt x="55" y="91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8" name="Oval 527"/>
            <p:cNvSpPr>
              <a:spLocks noChangeArrowheads="1"/>
            </p:cNvSpPr>
            <p:nvPr/>
          </p:nvSpPr>
          <p:spPr bwMode="auto">
            <a:xfrm>
              <a:off x="5650443" y="4987816"/>
              <a:ext cx="438896" cy="438230"/>
            </a:xfrm>
            <a:prstGeom prst="ellipse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9" name="Oval 528"/>
            <p:cNvSpPr>
              <a:spLocks noChangeArrowheads="1"/>
            </p:cNvSpPr>
            <p:nvPr/>
          </p:nvSpPr>
          <p:spPr bwMode="auto">
            <a:xfrm>
              <a:off x="5691672" y="5028380"/>
              <a:ext cx="356436" cy="357101"/>
            </a:xfrm>
            <a:prstGeom prst="ellipse">
              <a:avLst/>
            </a:pr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40" name="Freeform 529"/>
            <p:cNvSpPr/>
            <p:nvPr/>
          </p:nvSpPr>
          <p:spPr bwMode="auto">
            <a:xfrm>
              <a:off x="5718272" y="5197954"/>
              <a:ext cx="50539" cy="17290"/>
            </a:xfrm>
            <a:custGeom>
              <a:avLst/>
              <a:gdLst>
                <a:gd name="T0" fmla="*/ 2147483647 w 32"/>
                <a:gd name="T1" fmla="*/ 2147483647 h 11"/>
                <a:gd name="T2" fmla="*/ 0 w 32"/>
                <a:gd name="T3" fmla="*/ 2147483647 h 11"/>
                <a:gd name="T4" fmla="*/ 2147483647 w 32"/>
                <a:gd name="T5" fmla="*/ 0 h 11"/>
                <a:gd name="T6" fmla="*/ 2147483647 w 32"/>
                <a:gd name="T7" fmla="*/ 0 h 11"/>
                <a:gd name="T8" fmla="*/ 2147483647 w 32"/>
                <a:gd name="T9" fmla="*/ 2147483647 h 11"/>
                <a:gd name="T10" fmla="*/ 2147483647 w 32"/>
                <a:gd name="T11" fmla="*/ 2147483647 h 11"/>
                <a:gd name="T12" fmla="*/ 2147483647 w 32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6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1" name="Freeform 530"/>
            <p:cNvSpPr/>
            <p:nvPr/>
          </p:nvSpPr>
          <p:spPr bwMode="auto">
            <a:xfrm>
              <a:off x="5861245" y="5056975"/>
              <a:ext cx="17290" cy="49874"/>
            </a:xfrm>
            <a:custGeom>
              <a:avLst/>
              <a:gdLst>
                <a:gd name="T0" fmla="*/ 0 w 11"/>
                <a:gd name="T1" fmla="*/ 2147483647 h 32"/>
                <a:gd name="T2" fmla="*/ 2147483647 w 11"/>
                <a:gd name="T3" fmla="*/ 0 h 32"/>
                <a:gd name="T4" fmla="*/ 2147483647 w 11"/>
                <a:gd name="T5" fmla="*/ 2147483647 h 32"/>
                <a:gd name="T6" fmla="*/ 2147483647 w 11"/>
                <a:gd name="T7" fmla="*/ 2147483647 h 32"/>
                <a:gd name="T8" fmla="*/ 2147483647 w 11"/>
                <a:gd name="T9" fmla="*/ 2147483647 h 32"/>
                <a:gd name="T10" fmla="*/ 0 w 11"/>
                <a:gd name="T11" fmla="*/ 2147483647 h 32"/>
                <a:gd name="T12" fmla="*/ 0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0" y="6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2" name="Freeform 531"/>
            <p:cNvSpPr/>
            <p:nvPr/>
          </p:nvSpPr>
          <p:spPr bwMode="auto">
            <a:xfrm>
              <a:off x="5969639" y="5197954"/>
              <a:ext cx="50539" cy="17290"/>
            </a:xfrm>
            <a:custGeom>
              <a:avLst/>
              <a:gdLst>
                <a:gd name="T0" fmla="*/ 2147483647 w 32"/>
                <a:gd name="T1" fmla="*/ 0 h 11"/>
                <a:gd name="T2" fmla="*/ 2147483647 w 32"/>
                <a:gd name="T3" fmla="*/ 2147483647 h 11"/>
                <a:gd name="T4" fmla="*/ 2147483647 w 32"/>
                <a:gd name="T5" fmla="*/ 2147483647 h 11"/>
                <a:gd name="T6" fmla="*/ 2147483647 w 32"/>
                <a:gd name="T7" fmla="*/ 2147483647 h 11"/>
                <a:gd name="T8" fmla="*/ 0 w 32"/>
                <a:gd name="T9" fmla="*/ 2147483647 h 11"/>
                <a:gd name="T10" fmla="*/ 2147483647 w 32"/>
                <a:gd name="T11" fmla="*/ 0 h 11"/>
                <a:gd name="T12" fmla="*/ 2147483647 w 32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26" y="0"/>
                  </a:move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3" name="Freeform 532"/>
            <p:cNvSpPr/>
            <p:nvPr/>
          </p:nvSpPr>
          <p:spPr bwMode="auto">
            <a:xfrm>
              <a:off x="5861245" y="5308342"/>
              <a:ext cx="17290" cy="50539"/>
            </a:xfrm>
            <a:custGeom>
              <a:avLst/>
              <a:gdLst>
                <a:gd name="T0" fmla="*/ 2147483647 w 11"/>
                <a:gd name="T1" fmla="*/ 2147483647 h 32"/>
                <a:gd name="T2" fmla="*/ 2147483647 w 11"/>
                <a:gd name="T3" fmla="*/ 2147483647 h 32"/>
                <a:gd name="T4" fmla="*/ 0 w 11"/>
                <a:gd name="T5" fmla="*/ 2147483647 h 32"/>
                <a:gd name="T6" fmla="*/ 0 w 11"/>
                <a:gd name="T7" fmla="*/ 2147483647 h 32"/>
                <a:gd name="T8" fmla="*/ 2147483647 w 11"/>
                <a:gd name="T9" fmla="*/ 0 h 32"/>
                <a:gd name="T10" fmla="*/ 2147483647 w 11"/>
                <a:gd name="T11" fmla="*/ 2147483647 h 32"/>
                <a:gd name="T12" fmla="*/ 2147483647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11" y="26"/>
                  </a:move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4" name="Freeform 533"/>
            <p:cNvSpPr/>
            <p:nvPr/>
          </p:nvSpPr>
          <p:spPr bwMode="auto">
            <a:xfrm>
              <a:off x="5792086" y="5154064"/>
              <a:ext cx="179548" cy="63175"/>
            </a:xfrm>
            <a:custGeom>
              <a:avLst/>
              <a:gdLst>
                <a:gd name="T0" fmla="*/ 2147483647 w 114"/>
                <a:gd name="T1" fmla="*/ 2147483647 h 40"/>
                <a:gd name="T2" fmla="*/ 2147483647 w 114"/>
                <a:gd name="T3" fmla="*/ 2147483647 h 40"/>
                <a:gd name="T4" fmla="*/ 2147483647 w 114"/>
                <a:gd name="T5" fmla="*/ 2147483647 h 40"/>
                <a:gd name="T6" fmla="*/ 2147483647 w 114"/>
                <a:gd name="T7" fmla="*/ 2147483647 h 40"/>
                <a:gd name="T8" fmla="*/ 2147483647 w 114"/>
                <a:gd name="T9" fmla="*/ 2147483647 h 40"/>
                <a:gd name="T10" fmla="*/ 2147483647 w 114"/>
                <a:gd name="T11" fmla="*/ 2147483647 h 40"/>
                <a:gd name="T12" fmla="*/ 2147483647 w 114"/>
                <a:gd name="T13" fmla="*/ 2147483647 h 40"/>
                <a:gd name="T14" fmla="*/ 2147483647 w 114"/>
                <a:gd name="T15" fmla="*/ 2147483647 h 40"/>
                <a:gd name="T16" fmla="*/ 2147483647 w 114"/>
                <a:gd name="T17" fmla="*/ 2147483647 h 40"/>
                <a:gd name="T18" fmla="*/ 2147483647 w 114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4" h="40">
                  <a:moveTo>
                    <a:pt x="4" y="19"/>
                  </a:moveTo>
                  <a:cubicBezTo>
                    <a:pt x="2" y="18"/>
                    <a:pt x="0" y="15"/>
                    <a:pt x="2" y="12"/>
                  </a:cubicBezTo>
                  <a:cubicBezTo>
                    <a:pt x="3" y="9"/>
                    <a:pt x="6" y="8"/>
                    <a:pt x="9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8" y="0"/>
                    <a:pt x="112" y="1"/>
                    <a:pt x="113" y="4"/>
                  </a:cubicBezTo>
                  <a:cubicBezTo>
                    <a:pt x="114" y="6"/>
                    <a:pt x="113" y="10"/>
                    <a:pt x="110" y="11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0" y="40"/>
                    <a:pt x="48" y="39"/>
                    <a:pt x="47" y="39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5" name="Freeform 534"/>
            <p:cNvSpPr/>
            <p:nvPr/>
          </p:nvSpPr>
          <p:spPr bwMode="auto">
            <a:xfrm>
              <a:off x="5607883" y="4916661"/>
              <a:ext cx="179548" cy="166913"/>
            </a:xfrm>
            <a:custGeom>
              <a:avLst/>
              <a:gdLst>
                <a:gd name="T0" fmla="*/ 2147483647 w 114"/>
                <a:gd name="T1" fmla="*/ 2147483647 h 106"/>
                <a:gd name="T2" fmla="*/ 2147483647 w 114"/>
                <a:gd name="T3" fmla="*/ 2147483647 h 106"/>
                <a:gd name="T4" fmla="*/ 2147483647 w 114"/>
                <a:gd name="T5" fmla="*/ 2147483647 h 106"/>
                <a:gd name="T6" fmla="*/ 2147483647 w 114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" h="106">
                  <a:moveTo>
                    <a:pt x="29" y="21"/>
                  </a:moveTo>
                  <a:cubicBezTo>
                    <a:pt x="54" y="0"/>
                    <a:pt x="93" y="3"/>
                    <a:pt x="114" y="28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0" y="81"/>
                    <a:pt x="3" y="43"/>
                    <a:pt x="29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6" name="Freeform 535"/>
            <p:cNvSpPr/>
            <p:nvPr/>
          </p:nvSpPr>
          <p:spPr bwMode="auto">
            <a:xfrm>
              <a:off x="5947695" y="4916661"/>
              <a:ext cx="180878" cy="166913"/>
            </a:xfrm>
            <a:custGeom>
              <a:avLst/>
              <a:gdLst>
                <a:gd name="T0" fmla="*/ 2147483647 w 115"/>
                <a:gd name="T1" fmla="*/ 2147483647 h 106"/>
                <a:gd name="T2" fmla="*/ 2147483647 w 115"/>
                <a:gd name="T3" fmla="*/ 2147483647 h 106"/>
                <a:gd name="T4" fmla="*/ 0 w 115"/>
                <a:gd name="T5" fmla="*/ 2147483647 h 106"/>
                <a:gd name="T6" fmla="*/ 2147483647 w 115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5" h="106">
                  <a:moveTo>
                    <a:pt x="86" y="21"/>
                  </a:moveTo>
                  <a:cubicBezTo>
                    <a:pt x="111" y="43"/>
                    <a:pt x="115" y="81"/>
                    <a:pt x="93" y="10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2" y="3"/>
                    <a:pt x="60" y="0"/>
                    <a:pt x="86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3" name="组合 90"/>
          <p:cNvGrpSpPr/>
          <p:nvPr/>
        </p:nvGrpSpPr>
        <p:grpSpPr bwMode="auto">
          <a:xfrm>
            <a:off x="10268585" y="2001203"/>
            <a:ext cx="914400" cy="912812"/>
            <a:chOff x="10318712" y="2466811"/>
            <a:chExt cx="915076" cy="913962"/>
          </a:xfrm>
        </p:grpSpPr>
        <p:sp>
          <p:nvSpPr>
            <p:cNvPr id="34026" name="Freeform 83"/>
            <p:cNvSpPr/>
            <p:nvPr/>
          </p:nvSpPr>
          <p:spPr bwMode="auto">
            <a:xfrm>
              <a:off x="10318712" y="2466811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7" name="Freeform 208"/>
            <p:cNvSpPr/>
            <p:nvPr/>
          </p:nvSpPr>
          <p:spPr bwMode="auto">
            <a:xfrm>
              <a:off x="10697210" y="2603738"/>
              <a:ext cx="159192" cy="370706"/>
            </a:xfrm>
            <a:custGeom>
              <a:avLst/>
              <a:gdLst>
                <a:gd name="T0" fmla="*/ 2147483647 w 92"/>
                <a:gd name="T1" fmla="*/ 2147483647 h 213"/>
                <a:gd name="T2" fmla="*/ 2147483647 w 92"/>
                <a:gd name="T3" fmla="*/ 2147483647 h 213"/>
                <a:gd name="T4" fmla="*/ 2147483647 w 92"/>
                <a:gd name="T5" fmla="*/ 2147483647 h 213"/>
                <a:gd name="T6" fmla="*/ 0 w 92"/>
                <a:gd name="T7" fmla="*/ 2147483647 h 213"/>
                <a:gd name="T8" fmla="*/ 0 w 92"/>
                <a:gd name="T9" fmla="*/ 2147483647 h 213"/>
                <a:gd name="T10" fmla="*/ 2147483647 w 92"/>
                <a:gd name="T11" fmla="*/ 0 h 213"/>
                <a:gd name="T12" fmla="*/ 2147483647 w 92"/>
                <a:gd name="T13" fmla="*/ 0 h 213"/>
                <a:gd name="T14" fmla="*/ 2147483647 w 92"/>
                <a:gd name="T15" fmla="*/ 2147483647 h 213"/>
                <a:gd name="T16" fmla="*/ 2147483647 w 92"/>
                <a:gd name="T17" fmla="*/ 2147483647 h 2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" h="213">
                  <a:moveTo>
                    <a:pt x="92" y="167"/>
                  </a:moveTo>
                  <a:cubicBezTo>
                    <a:pt x="92" y="193"/>
                    <a:pt x="71" y="213"/>
                    <a:pt x="46" y="213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21" y="213"/>
                    <a:pt x="0" y="193"/>
                    <a:pt x="0" y="16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lnTo>
                    <a:pt x="92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8" name="Freeform 209"/>
            <p:cNvSpPr/>
            <p:nvPr/>
          </p:nvSpPr>
          <p:spPr bwMode="auto">
            <a:xfrm>
              <a:off x="10527999" y="2824158"/>
              <a:ext cx="498728" cy="421915"/>
            </a:xfrm>
            <a:custGeom>
              <a:avLst/>
              <a:gdLst>
                <a:gd name="T0" fmla="*/ 2147483647 w 287"/>
                <a:gd name="T1" fmla="*/ 0 h 242"/>
                <a:gd name="T2" fmla="*/ 2147483647 w 287"/>
                <a:gd name="T3" fmla="*/ 0 h 242"/>
                <a:gd name="T4" fmla="*/ 2147483647 w 287"/>
                <a:gd name="T5" fmla="*/ 2147483647 h 242"/>
                <a:gd name="T6" fmla="*/ 2147483647 w 287"/>
                <a:gd name="T7" fmla="*/ 2147483647 h 242"/>
                <a:gd name="T8" fmla="*/ 2147483647 w 287"/>
                <a:gd name="T9" fmla="*/ 2147483647 h 242"/>
                <a:gd name="T10" fmla="*/ 2147483647 w 287"/>
                <a:gd name="T11" fmla="*/ 0 h 242"/>
                <a:gd name="T12" fmla="*/ 2147483647 w 287"/>
                <a:gd name="T13" fmla="*/ 0 h 242"/>
                <a:gd name="T14" fmla="*/ 0 w 287"/>
                <a:gd name="T15" fmla="*/ 2147483647 h 242"/>
                <a:gd name="T16" fmla="*/ 2147483647 w 287"/>
                <a:gd name="T17" fmla="*/ 2147483647 h 242"/>
                <a:gd name="T18" fmla="*/ 2147483647 w 287"/>
                <a:gd name="T19" fmla="*/ 2147483647 h 242"/>
                <a:gd name="T20" fmla="*/ 2147483647 w 287"/>
                <a:gd name="T21" fmla="*/ 2147483647 h 242"/>
                <a:gd name="T22" fmla="*/ 2147483647 w 287"/>
                <a:gd name="T23" fmla="*/ 2147483647 h 242"/>
                <a:gd name="T24" fmla="*/ 2147483647 w 287"/>
                <a:gd name="T25" fmla="*/ 2147483647 h 242"/>
                <a:gd name="T26" fmla="*/ 2147483647 w 287"/>
                <a:gd name="T27" fmla="*/ 2147483647 h 242"/>
                <a:gd name="T28" fmla="*/ 2147483647 w 287"/>
                <a:gd name="T29" fmla="*/ 2147483647 h 242"/>
                <a:gd name="T30" fmla="*/ 2147483647 w 287"/>
                <a:gd name="T31" fmla="*/ 2147483647 h 242"/>
                <a:gd name="T32" fmla="*/ 2147483647 w 287"/>
                <a:gd name="T33" fmla="*/ 2147483647 h 242"/>
                <a:gd name="T34" fmla="*/ 2147483647 w 287"/>
                <a:gd name="T35" fmla="*/ 2147483647 h 242"/>
                <a:gd name="T36" fmla="*/ 2147483647 w 287"/>
                <a:gd name="T37" fmla="*/ 2147483647 h 242"/>
                <a:gd name="T38" fmla="*/ 2147483647 w 287"/>
                <a:gd name="T39" fmla="*/ 2147483647 h 242"/>
                <a:gd name="T40" fmla="*/ 2147483647 w 287"/>
                <a:gd name="T41" fmla="*/ 2147483647 h 242"/>
                <a:gd name="T42" fmla="*/ 2147483647 w 287"/>
                <a:gd name="T43" fmla="*/ 0 h 2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87" h="242">
                  <a:moveTo>
                    <a:pt x="27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3"/>
                    <a:pt x="235" y="23"/>
                    <a:pt x="235" y="23"/>
                  </a:cubicBezTo>
                  <a:cubicBezTo>
                    <a:pt x="231" y="71"/>
                    <a:pt x="192" y="109"/>
                    <a:pt x="143" y="109"/>
                  </a:cubicBezTo>
                  <a:cubicBezTo>
                    <a:pt x="94" y="109"/>
                    <a:pt x="54" y="70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8" y="76"/>
                    <a:pt x="71" y="113"/>
                    <a:pt x="114" y="125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197" y="242"/>
                    <a:pt x="197" y="242"/>
                    <a:pt x="197" y="242"/>
                  </a:cubicBezTo>
                  <a:cubicBezTo>
                    <a:pt x="197" y="213"/>
                    <a:pt x="197" y="213"/>
                    <a:pt x="197" y="213"/>
                  </a:cubicBezTo>
                  <a:cubicBezTo>
                    <a:pt x="172" y="213"/>
                    <a:pt x="172" y="213"/>
                    <a:pt x="172" y="213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215" y="113"/>
                    <a:pt x="248" y="76"/>
                    <a:pt x="254" y="31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80" y="31"/>
                    <a:pt x="287" y="24"/>
                    <a:pt x="287" y="16"/>
                  </a:cubicBezTo>
                  <a:cubicBezTo>
                    <a:pt x="287" y="7"/>
                    <a:pt x="28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9" name="Freeform 210"/>
            <p:cNvSpPr/>
            <p:nvPr/>
          </p:nvSpPr>
          <p:spPr bwMode="auto">
            <a:xfrm>
              <a:off x="10546924" y="282638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0" name="Freeform 211"/>
            <p:cNvSpPr/>
            <p:nvPr/>
          </p:nvSpPr>
          <p:spPr bwMode="auto">
            <a:xfrm>
              <a:off x="10318712" y="2836403"/>
              <a:ext cx="552163" cy="544370"/>
            </a:xfrm>
            <a:custGeom>
              <a:avLst/>
              <a:gdLst>
                <a:gd name="T0" fmla="*/ 2147483647 w 317"/>
                <a:gd name="T1" fmla="*/ 2147483647 h 313"/>
                <a:gd name="T2" fmla="*/ 2147483647 w 317"/>
                <a:gd name="T3" fmla="*/ 2147483647 h 313"/>
                <a:gd name="T4" fmla="*/ 2147483647 w 317"/>
                <a:gd name="T5" fmla="*/ 2147483647 h 313"/>
                <a:gd name="T6" fmla="*/ 2147483647 w 317"/>
                <a:gd name="T7" fmla="*/ 2147483647 h 313"/>
                <a:gd name="T8" fmla="*/ 2147483647 w 317"/>
                <a:gd name="T9" fmla="*/ 2147483647 h 313"/>
                <a:gd name="T10" fmla="*/ 2147483647 w 317"/>
                <a:gd name="T11" fmla="*/ 2147483647 h 313"/>
                <a:gd name="T12" fmla="*/ 2147483647 w 317"/>
                <a:gd name="T13" fmla="*/ 0 h 313"/>
                <a:gd name="T14" fmla="*/ 0 w 317"/>
                <a:gd name="T15" fmla="*/ 2147483647 h 313"/>
                <a:gd name="T16" fmla="*/ 0 w 317"/>
                <a:gd name="T17" fmla="*/ 2147483647 h 313"/>
                <a:gd name="T18" fmla="*/ 2147483647 w 317"/>
                <a:gd name="T19" fmla="*/ 2147483647 h 313"/>
                <a:gd name="T20" fmla="*/ 2147483647 w 317"/>
                <a:gd name="T21" fmla="*/ 2147483647 h 313"/>
                <a:gd name="T22" fmla="*/ 2147483647 w 317"/>
                <a:gd name="T23" fmla="*/ 2147483647 h 313"/>
                <a:gd name="T24" fmla="*/ 2147483647 w 317"/>
                <a:gd name="T25" fmla="*/ 2147483647 h 313"/>
                <a:gd name="T26" fmla="*/ 2147483647 w 317"/>
                <a:gd name="T27" fmla="*/ 2147483647 h 3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7" h="313">
                  <a:moveTo>
                    <a:pt x="209" y="206"/>
                  </a:moveTo>
                  <a:cubicBezTo>
                    <a:pt x="234" y="206"/>
                    <a:pt x="234" y="206"/>
                    <a:pt x="234" y="206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191" y="106"/>
                    <a:pt x="158" y="69"/>
                    <a:pt x="152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7" y="24"/>
                    <a:pt x="120" y="17"/>
                    <a:pt x="120" y="9"/>
                  </a:cubicBezTo>
                  <a:cubicBezTo>
                    <a:pt x="120" y="6"/>
                    <a:pt x="120" y="3"/>
                    <a:pt x="122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35" y="313"/>
                    <a:pt x="79" y="313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317" y="235"/>
                    <a:pt x="317" y="235"/>
                    <a:pt x="317" y="235"/>
                  </a:cubicBezTo>
                  <a:cubicBezTo>
                    <a:pt x="209" y="235"/>
                    <a:pt x="209" y="235"/>
                    <a:pt x="209" y="235"/>
                  </a:cubicBezTo>
                  <a:lnTo>
                    <a:pt x="209" y="20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7" name="组合 26"/>
          <p:cNvGrpSpPr/>
          <p:nvPr/>
        </p:nvGrpSpPr>
        <p:grpSpPr bwMode="auto">
          <a:xfrm>
            <a:off x="985838" y="3850323"/>
            <a:ext cx="904875" cy="901700"/>
            <a:chOff x="5417695" y="2495422"/>
            <a:chExt cx="904391" cy="902396"/>
          </a:xfrm>
        </p:grpSpPr>
        <p:sp>
          <p:nvSpPr>
            <p:cNvPr id="34081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2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3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4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5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301923" y="3823335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03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移情信息表现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Group 2"/>
          <p:cNvGrpSpPr>
            <a:grpSpLocks noChangeAspect="1"/>
          </p:cNvGrpSpPr>
          <p:nvPr/>
        </p:nvGrpSpPr>
        <p:grpSpPr>
          <a:xfrm>
            <a:off x="4617085" y="2136140"/>
            <a:ext cx="2526030" cy="2526030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Oval 680"/>
          <p:cNvSpPr>
            <a:spLocks noChangeAspect="1" noChangeArrowheads="1"/>
          </p:cNvSpPr>
          <p:nvPr/>
        </p:nvSpPr>
        <p:spPr bwMode="auto">
          <a:xfrm>
            <a:off x="3409315" y="1336358"/>
            <a:ext cx="972000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say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Oval 680"/>
          <p:cNvSpPr>
            <a:spLocks noChangeAspect="1" noChangeArrowheads="1"/>
          </p:cNvSpPr>
          <p:nvPr/>
        </p:nvSpPr>
        <p:spPr bwMode="auto">
          <a:xfrm>
            <a:off x="3409315" y="492855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Oval 680"/>
          <p:cNvSpPr>
            <a:spLocks noChangeAspect="1" noChangeArrowheads="1"/>
          </p:cNvSpPr>
          <p:nvPr/>
        </p:nvSpPr>
        <p:spPr bwMode="auto">
          <a:xfrm>
            <a:off x="7623810" y="4927918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feel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Oval 680"/>
          <p:cNvSpPr>
            <a:spLocks noChangeAspect="1" noChangeArrowheads="1"/>
          </p:cNvSpPr>
          <p:nvPr/>
        </p:nvSpPr>
        <p:spPr bwMode="auto">
          <a:xfrm>
            <a:off x="7623810" y="133699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think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12520" y="1074420"/>
            <a:ext cx="2101850" cy="645160"/>
            <a:chOff x="717" y="1667"/>
            <a:chExt cx="3310" cy="1016"/>
          </a:xfrm>
        </p:grpSpPr>
        <p:grpSp>
          <p:nvGrpSpPr>
            <p:cNvPr id="33812" name="组合 167"/>
            <p:cNvGrpSpPr/>
            <p:nvPr/>
          </p:nvGrpSpPr>
          <p:grpSpPr bwMode="auto">
            <a:xfrm>
              <a:off x="717" y="1674"/>
              <a:ext cx="1034" cy="1002"/>
              <a:chOff x="4258665" y="3607693"/>
              <a:chExt cx="915076" cy="913962"/>
            </a:xfrm>
          </p:grpSpPr>
          <p:sp>
            <p:nvSpPr>
              <p:cNvPr id="33956" name="Freeform 82"/>
              <p:cNvSpPr/>
              <p:nvPr/>
            </p:nvSpPr>
            <p:spPr bwMode="auto">
              <a:xfrm>
                <a:off x="4258665" y="3607693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7" name="Freeform 234"/>
              <p:cNvSpPr/>
              <p:nvPr/>
            </p:nvSpPr>
            <p:spPr bwMode="auto">
              <a:xfrm>
                <a:off x="4500235" y="3828112"/>
                <a:ext cx="431934" cy="464218"/>
              </a:xfrm>
              <a:custGeom>
                <a:avLst/>
                <a:gdLst>
                  <a:gd name="T0" fmla="*/ 2147483647 w 248"/>
                  <a:gd name="T1" fmla="*/ 2147483647 h 267"/>
                  <a:gd name="T2" fmla="*/ 2147483647 w 248"/>
                  <a:gd name="T3" fmla="*/ 2147483647 h 267"/>
                  <a:gd name="T4" fmla="*/ 0 w 248"/>
                  <a:gd name="T5" fmla="*/ 2147483647 h 267"/>
                  <a:gd name="T6" fmla="*/ 2147483647 w 248"/>
                  <a:gd name="T7" fmla="*/ 2147483647 h 267"/>
                  <a:gd name="T8" fmla="*/ 2147483647 w 248"/>
                  <a:gd name="T9" fmla="*/ 2147483647 h 267"/>
                  <a:gd name="T10" fmla="*/ 2147483647 w 248"/>
                  <a:gd name="T11" fmla="*/ 2147483647 h 267"/>
                  <a:gd name="T12" fmla="*/ 2147483647 w 248"/>
                  <a:gd name="T13" fmla="*/ 2147483647 h 267"/>
                  <a:gd name="T14" fmla="*/ 2147483647 w 248"/>
                  <a:gd name="T15" fmla="*/ 2147483647 h 267"/>
                  <a:gd name="T16" fmla="*/ 2147483647 w 248"/>
                  <a:gd name="T17" fmla="*/ 2147483647 h 267"/>
                  <a:gd name="T18" fmla="*/ 2147483647 w 248"/>
                  <a:gd name="T19" fmla="*/ 2147483647 h 267"/>
                  <a:gd name="T20" fmla="*/ 2147483647 w 248"/>
                  <a:gd name="T21" fmla="*/ 2147483647 h 267"/>
                  <a:gd name="T22" fmla="*/ 2147483647 w 248"/>
                  <a:gd name="T23" fmla="*/ 2147483647 h 267"/>
                  <a:gd name="T24" fmla="*/ 2147483647 w 248"/>
                  <a:gd name="T25" fmla="*/ 2147483647 h 26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8" h="267">
                    <a:moveTo>
                      <a:pt x="189" y="73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24" y="73"/>
                      <a:pt x="1" y="94"/>
                      <a:pt x="0" y="122"/>
                    </a:cubicBezTo>
                    <a:cubicBezTo>
                      <a:pt x="1" y="149"/>
                      <a:pt x="24" y="171"/>
                      <a:pt x="52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117" y="267"/>
                      <a:pt x="117" y="267"/>
                      <a:pt x="117" y="267"/>
                    </a:cubicBezTo>
                    <a:cubicBezTo>
                      <a:pt x="152" y="245"/>
                      <a:pt x="152" y="245"/>
                      <a:pt x="152" y="245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218" y="171"/>
                      <a:pt x="235" y="243"/>
                      <a:pt x="248" y="238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6"/>
                      <a:pt x="248" y="6"/>
                      <a:pt x="248" y="6"/>
                    </a:cubicBezTo>
                    <a:cubicBezTo>
                      <a:pt x="235" y="0"/>
                      <a:pt x="218" y="73"/>
                      <a:pt x="189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8" name="Rectangle 235"/>
              <p:cNvSpPr>
                <a:spLocks noChangeArrowheads="1"/>
              </p:cNvSpPr>
              <p:nvPr/>
            </p:nvSpPr>
            <p:spPr bwMode="auto">
              <a:xfrm>
                <a:off x="4579275" y="3995097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59" name="Rectangle 236"/>
              <p:cNvSpPr>
                <a:spLocks noChangeArrowheads="1"/>
              </p:cNvSpPr>
              <p:nvPr/>
            </p:nvSpPr>
            <p:spPr bwMode="auto">
              <a:xfrm>
                <a:off x="4579275" y="4035173"/>
                <a:ext cx="79040" cy="10019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0" name="Rectangle 237"/>
              <p:cNvSpPr>
                <a:spLocks noChangeArrowheads="1"/>
              </p:cNvSpPr>
              <p:nvPr/>
            </p:nvSpPr>
            <p:spPr bwMode="auto">
              <a:xfrm>
                <a:off x="4579275" y="4073023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1" name="Freeform 238"/>
              <p:cNvSpPr/>
              <p:nvPr/>
            </p:nvSpPr>
            <p:spPr bwMode="auto">
              <a:xfrm>
                <a:off x="4552558" y="3963927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2" name="Freeform 239"/>
              <p:cNvSpPr/>
              <p:nvPr/>
            </p:nvSpPr>
            <p:spPr bwMode="auto">
              <a:xfrm>
                <a:off x="4258665" y="4001776"/>
                <a:ext cx="673505" cy="519879"/>
              </a:xfrm>
              <a:custGeom>
                <a:avLst/>
                <a:gdLst>
                  <a:gd name="T0" fmla="*/ 2147483647 w 387"/>
                  <a:gd name="T1" fmla="*/ 2147483647 h 299"/>
                  <a:gd name="T2" fmla="*/ 2147483647 w 387"/>
                  <a:gd name="T3" fmla="*/ 2147483647 h 299"/>
                  <a:gd name="T4" fmla="*/ 2147483647 w 387"/>
                  <a:gd name="T5" fmla="*/ 2147483647 h 299"/>
                  <a:gd name="T6" fmla="*/ 2147483647 w 387"/>
                  <a:gd name="T7" fmla="*/ 2147483647 h 299"/>
                  <a:gd name="T8" fmla="*/ 2147483647 w 387"/>
                  <a:gd name="T9" fmla="*/ 2147483647 h 299"/>
                  <a:gd name="T10" fmla="*/ 2147483647 w 387"/>
                  <a:gd name="T11" fmla="*/ 2147483647 h 299"/>
                  <a:gd name="T12" fmla="*/ 2147483647 w 387"/>
                  <a:gd name="T13" fmla="*/ 2147483647 h 299"/>
                  <a:gd name="T14" fmla="*/ 2147483647 w 387"/>
                  <a:gd name="T15" fmla="*/ 0 h 299"/>
                  <a:gd name="T16" fmla="*/ 0 w 387"/>
                  <a:gd name="T17" fmla="*/ 2147483647 h 299"/>
                  <a:gd name="T18" fmla="*/ 0 w 387"/>
                  <a:gd name="T19" fmla="*/ 2147483647 h 299"/>
                  <a:gd name="T20" fmla="*/ 2147483647 w 387"/>
                  <a:gd name="T21" fmla="*/ 2147483647 h 299"/>
                  <a:gd name="T22" fmla="*/ 2147483647 w 387"/>
                  <a:gd name="T23" fmla="*/ 2147483647 h 299"/>
                  <a:gd name="T24" fmla="*/ 2147483647 w 387"/>
                  <a:gd name="T25" fmla="*/ 2147483647 h 299"/>
                  <a:gd name="T26" fmla="*/ 2147483647 w 387"/>
                  <a:gd name="T27" fmla="*/ 2147483647 h 29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7" h="299">
                    <a:moveTo>
                      <a:pt x="328" y="71"/>
                    </a:moveTo>
                    <a:cubicBezTo>
                      <a:pt x="245" y="71"/>
                      <a:pt x="245" y="71"/>
                      <a:pt x="245" y="71"/>
                    </a:cubicBezTo>
                    <a:cubicBezTo>
                      <a:pt x="291" y="145"/>
                      <a:pt x="291" y="145"/>
                      <a:pt x="291" y="145"/>
                    </a:cubicBezTo>
                    <a:cubicBezTo>
                      <a:pt x="256" y="167"/>
                      <a:pt x="256" y="167"/>
                      <a:pt x="256" y="167"/>
                    </a:cubicBezTo>
                    <a:cubicBezTo>
                      <a:pt x="197" y="71"/>
                      <a:pt x="197" y="71"/>
                      <a:pt x="197" y="71"/>
                    </a:cubicBezTo>
                    <a:cubicBezTo>
                      <a:pt x="191" y="71"/>
                      <a:pt x="191" y="71"/>
                      <a:pt x="191" y="71"/>
                    </a:cubicBezTo>
                    <a:cubicBezTo>
                      <a:pt x="163" y="71"/>
                      <a:pt x="140" y="49"/>
                      <a:pt x="139" y="22"/>
                    </a:cubicBezTo>
                    <a:cubicBezTo>
                      <a:pt x="139" y="14"/>
                      <a:pt x="141" y="7"/>
                      <a:pt x="145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64"/>
                      <a:pt x="35" y="299"/>
                      <a:pt x="79" y="299"/>
                    </a:cubicBezTo>
                    <a:cubicBezTo>
                      <a:pt x="254" y="299"/>
                      <a:pt x="254" y="299"/>
                      <a:pt x="254" y="299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74" y="143"/>
                      <a:pt x="357" y="71"/>
                      <a:pt x="328" y="71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974" y="1667"/>
              <a:ext cx="20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团购发起者成本高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71255" y="4503420"/>
            <a:ext cx="2143125" cy="653415"/>
            <a:chOff x="965" y="8020"/>
            <a:chExt cx="3375" cy="1029"/>
          </a:xfrm>
        </p:grpSpPr>
        <p:grpSp>
          <p:nvGrpSpPr>
            <p:cNvPr id="33811" name="组合 161"/>
            <p:cNvGrpSpPr/>
            <p:nvPr/>
          </p:nvGrpSpPr>
          <p:grpSpPr bwMode="auto">
            <a:xfrm>
              <a:off x="965" y="8047"/>
              <a:ext cx="1045" cy="1002"/>
              <a:chOff x="9215788" y="3627774"/>
              <a:chExt cx="915076" cy="913962"/>
            </a:xfrm>
          </p:grpSpPr>
          <p:sp>
            <p:nvSpPr>
              <p:cNvPr id="33963" name="Freeform 71"/>
              <p:cNvSpPr/>
              <p:nvPr/>
            </p:nvSpPr>
            <p:spPr bwMode="auto">
              <a:xfrm>
                <a:off x="9215788" y="3627774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EE7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4" name="Freeform 124"/>
              <p:cNvSpPr>
                <a:spLocks noEditPoints="1"/>
              </p:cNvSpPr>
              <p:nvPr/>
            </p:nvSpPr>
            <p:spPr bwMode="auto">
              <a:xfrm>
                <a:off x="9401698" y="3792532"/>
                <a:ext cx="543257" cy="584447"/>
              </a:xfrm>
              <a:custGeom>
                <a:avLst/>
                <a:gdLst>
                  <a:gd name="T0" fmla="*/ 2147483647 w 488"/>
                  <a:gd name="T1" fmla="*/ 0 h 525"/>
                  <a:gd name="T2" fmla="*/ 2147483647 w 488"/>
                  <a:gd name="T3" fmla="*/ 0 h 525"/>
                  <a:gd name="T4" fmla="*/ 2147483647 w 488"/>
                  <a:gd name="T5" fmla="*/ 2147483647 h 525"/>
                  <a:gd name="T6" fmla="*/ 0 w 488"/>
                  <a:gd name="T7" fmla="*/ 2147483647 h 525"/>
                  <a:gd name="T8" fmla="*/ 0 w 488"/>
                  <a:gd name="T9" fmla="*/ 2147483647 h 525"/>
                  <a:gd name="T10" fmla="*/ 2147483647 w 488"/>
                  <a:gd name="T11" fmla="*/ 2147483647 h 525"/>
                  <a:gd name="T12" fmla="*/ 2147483647 w 488"/>
                  <a:gd name="T13" fmla="*/ 2147483647 h 525"/>
                  <a:gd name="T14" fmla="*/ 2147483647 w 488"/>
                  <a:gd name="T15" fmla="*/ 2147483647 h 525"/>
                  <a:gd name="T16" fmla="*/ 2147483647 w 488"/>
                  <a:gd name="T17" fmla="*/ 0 h 525"/>
                  <a:gd name="T18" fmla="*/ 2147483647 w 488"/>
                  <a:gd name="T19" fmla="*/ 2147483647 h 525"/>
                  <a:gd name="T20" fmla="*/ 2147483647 w 488"/>
                  <a:gd name="T21" fmla="*/ 2147483647 h 525"/>
                  <a:gd name="T22" fmla="*/ 2147483647 w 488"/>
                  <a:gd name="T23" fmla="*/ 2147483647 h 525"/>
                  <a:gd name="T24" fmla="*/ 2147483647 w 488"/>
                  <a:gd name="T25" fmla="*/ 2147483647 h 525"/>
                  <a:gd name="T26" fmla="*/ 2147483647 w 488"/>
                  <a:gd name="T27" fmla="*/ 2147483647 h 525"/>
                  <a:gd name="T28" fmla="*/ 2147483647 w 488"/>
                  <a:gd name="T29" fmla="*/ 2147483647 h 525"/>
                  <a:gd name="T30" fmla="*/ 2147483647 w 488"/>
                  <a:gd name="T31" fmla="*/ 2147483647 h 525"/>
                  <a:gd name="T32" fmla="*/ 2147483647 w 488"/>
                  <a:gd name="T33" fmla="*/ 2147483647 h 525"/>
                  <a:gd name="T34" fmla="*/ 2147483647 w 488"/>
                  <a:gd name="T35" fmla="*/ 2147483647 h 525"/>
                  <a:gd name="T36" fmla="*/ 2147483647 w 488"/>
                  <a:gd name="T37" fmla="*/ 2147483647 h 525"/>
                  <a:gd name="T38" fmla="*/ 2147483647 w 488"/>
                  <a:gd name="T39" fmla="*/ 2147483647 h 525"/>
                  <a:gd name="T40" fmla="*/ 2147483647 w 488"/>
                  <a:gd name="T41" fmla="*/ 2147483647 h 52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8" h="525">
                    <a:moveTo>
                      <a:pt x="488" y="0"/>
                    </a:moveTo>
                    <a:lnTo>
                      <a:pt x="77" y="0"/>
                    </a:lnTo>
                    <a:lnTo>
                      <a:pt x="77" y="67"/>
                    </a:lnTo>
                    <a:lnTo>
                      <a:pt x="0" y="67"/>
                    </a:lnTo>
                    <a:lnTo>
                      <a:pt x="0" y="525"/>
                    </a:lnTo>
                    <a:lnTo>
                      <a:pt x="411" y="525"/>
                    </a:lnTo>
                    <a:lnTo>
                      <a:pt x="411" y="456"/>
                    </a:lnTo>
                    <a:lnTo>
                      <a:pt x="488" y="456"/>
                    </a:lnTo>
                    <a:lnTo>
                      <a:pt x="488" y="0"/>
                    </a:lnTo>
                    <a:close/>
                    <a:moveTo>
                      <a:pt x="28" y="98"/>
                    </a:moveTo>
                    <a:lnTo>
                      <a:pt x="383" y="98"/>
                    </a:lnTo>
                    <a:lnTo>
                      <a:pt x="383" y="394"/>
                    </a:lnTo>
                    <a:lnTo>
                      <a:pt x="28" y="394"/>
                    </a:lnTo>
                    <a:lnTo>
                      <a:pt x="28" y="98"/>
                    </a:lnTo>
                    <a:close/>
                    <a:moveTo>
                      <a:pt x="460" y="325"/>
                    </a:moveTo>
                    <a:lnTo>
                      <a:pt x="411" y="325"/>
                    </a:lnTo>
                    <a:lnTo>
                      <a:pt x="411" y="67"/>
                    </a:lnTo>
                    <a:lnTo>
                      <a:pt x="105" y="67"/>
                    </a:lnTo>
                    <a:lnTo>
                      <a:pt x="105" y="31"/>
                    </a:lnTo>
                    <a:lnTo>
                      <a:pt x="460" y="31"/>
                    </a:lnTo>
                    <a:lnTo>
                      <a:pt x="460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5" name="Freeform 125"/>
              <p:cNvSpPr/>
              <p:nvPr/>
            </p:nvSpPr>
            <p:spPr bwMode="auto">
              <a:xfrm>
                <a:off x="9518588" y="3827042"/>
                <a:ext cx="395197" cy="327290"/>
              </a:xfrm>
              <a:custGeom>
                <a:avLst/>
                <a:gdLst>
                  <a:gd name="T0" fmla="*/ 0 w 355"/>
                  <a:gd name="T1" fmla="*/ 2147483647 h 294"/>
                  <a:gd name="T2" fmla="*/ 2147483647 w 355"/>
                  <a:gd name="T3" fmla="*/ 2147483647 h 294"/>
                  <a:gd name="T4" fmla="*/ 2147483647 w 355"/>
                  <a:gd name="T5" fmla="*/ 2147483647 h 294"/>
                  <a:gd name="T6" fmla="*/ 2147483647 w 355"/>
                  <a:gd name="T7" fmla="*/ 2147483647 h 294"/>
                  <a:gd name="T8" fmla="*/ 2147483647 w 355"/>
                  <a:gd name="T9" fmla="*/ 0 h 294"/>
                  <a:gd name="T10" fmla="*/ 0 w 355"/>
                  <a:gd name="T11" fmla="*/ 0 h 294"/>
                  <a:gd name="T12" fmla="*/ 0 w 355"/>
                  <a:gd name="T13" fmla="*/ 2147483647 h 2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5" h="294">
                    <a:moveTo>
                      <a:pt x="0" y="36"/>
                    </a:moveTo>
                    <a:lnTo>
                      <a:pt x="306" y="36"/>
                    </a:lnTo>
                    <a:lnTo>
                      <a:pt x="306" y="294"/>
                    </a:lnTo>
                    <a:lnTo>
                      <a:pt x="355" y="294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6" name="Rectangle 126"/>
              <p:cNvSpPr>
                <a:spLocks noChangeArrowheads="1"/>
              </p:cNvSpPr>
              <p:nvPr/>
            </p:nvSpPr>
            <p:spPr bwMode="auto">
              <a:xfrm>
                <a:off x="9432869" y="3901628"/>
                <a:ext cx="395197" cy="329517"/>
              </a:xfrm>
              <a:prstGeom prst="rect">
                <a:avLst/>
              </a:pr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7" name="Freeform 127"/>
              <p:cNvSpPr/>
              <p:nvPr/>
            </p:nvSpPr>
            <p:spPr bwMode="auto">
              <a:xfrm>
                <a:off x="9215788" y="3867118"/>
                <a:ext cx="643448" cy="674618"/>
              </a:xfrm>
              <a:custGeom>
                <a:avLst/>
                <a:gdLst>
                  <a:gd name="T0" fmla="*/ 2147483647 w 370"/>
                  <a:gd name="T1" fmla="*/ 0 h 388"/>
                  <a:gd name="T2" fmla="*/ 0 w 370"/>
                  <a:gd name="T3" fmla="*/ 2147483647 h 388"/>
                  <a:gd name="T4" fmla="*/ 0 w 370"/>
                  <a:gd name="T5" fmla="*/ 2147483647 h 388"/>
                  <a:gd name="T6" fmla="*/ 2147483647 w 370"/>
                  <a:gd name="T7" fmla="*/ 2147483647 h 388"/>
                  <a:gd name="T8" fmla="*/ 2147483647 w 370"/>
                  <a:gd name="T9" fmla="*/ 2147483647 h 388"/>
                  <a:gd name="T10" fmla="*/ 2147483647 w 370"/>
                  <a:gd name="T11" fmla="*/ 2147483647 h 388"/>
                  <a:gd name="T12" fmla="*/ 2147483647 w 370"/>
                  <a:gd name="T13" fmla="*/ 2147483647 h 388"/>
                  <a:gd name="T14" fmla="*/ 2147483647 w 370"/>
                  <a:gd name="T15" fmla="*/ 0 h 3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0" h="388">
                    <a:moveTo>
                      <a:pt x="107" y="0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0" y="352"/>
                      <a:pt x="35" y="388"/>
                      <a:pt x="79" y="388"/>
                    </a:cubicBezTo>
                    <a:cubicBezTo>
                      <a:pt x="257" y="388"/>
                      <a:pt x="257" y="388"/>
                      <a:pt x="257" y="388"/>
                    </a:cubicBezTo>
                    <a:cubicBezTo>
                      <a:pt x="370" y="293"/>
                      <a:pt x="370" y="293"/>
                      <a:pt x="370" y="293"/>
                    </a:cubicBezTo>
                    <a:cubicBezTo>
                      <a:pt x="107" y="293"/>
                      <a:pt x="107" y="293"/>
                      <a:pt x="107" y="29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87" y="8020"/>
              <a:ext cx="20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统计订单困难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39825" y="4485005"/>
            <a:ext cx="2247900" cy="645795"/>
            <a:chOff x="1043" y="3436"/>
            <a:chExt cx="3540" cy="1017"/>
          </a:xfrm>
        </p:grpSpPr>
        <p:grpSp>
          <p:nvGrpSpPr>
            <p:cNvPr id="33797" name="组合 26"/>
            <p:cNvGrpSpPr/>
            <p:nvPr/>
          </p:nvGrpSpPr>
          <p:grpSpPr bwMode="auto">
            <a:xfrm>
              <a:off x="1043" y="3436"/>
              <a:ext cx="1048" cy="970"/>
              <a:chOff x="5417695" y="2449471"/>
              <a:chExt cx="904391" cy="948347"/>
            </a:xfrm>
          </p:grpSpPr>
          <p:sp>
            <p:nvSpPr>
              <p:cNvPr id="34081" name="Freeform 475"/>
              <p:cNvSpPr/>
              <p:nvPr/>
            </p:nvSpPr>
            <p:spPr bwMode="auto">
              <a:xfrm>
                <a:off x="5417695" y="2449471"/>
                <a:ext cx="904391" cy="948347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6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lose/>
                  </a:path>
                </a:pathLst>
              </a:custGeom>
              <a:solidFill>
                <a:srgbClr val="328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2" name="Freeform 476"/>
              <p:cNvSpPr/>
              <p:nvPr/>
            </p:nvSpPr>
            <p:spPr bwMode="auto">
              <a:xfrm>
                <a:off x="5570643" y="2738809"/>
                <a:ext cx="751443" cy="659008"/>
              </a:xfrm>
              <a:custGeom>
                <a:avLst/>
                <a:gdLst>
                  <a:gd name="T0" fmla="*/ 2147483647 w 478"/>
                  <a:gd name="T1" fmla="*/ 2147483647 h 419"/>
                  <a:gd name="T2" fmla="*/ 2147483647 w 478"/>
                  <a:gd name="T3" fmla="*/ 2147483647 h 419"/>
                  <a:gd name="T4" fmla="*/ 2147483647 w 478"/>
                  <a:gd name="T5" fmla="*/ 2147483647 h 419"/>
                  <a:gd name="T6" fmla="*/ 2147483647 w 478"/>
                  <a:gd name="T7" fmla="*/ 2147483647 h 419"/>
                  <a:gd name="T8" fmla="*/ 2147483647 w 478"/>
                  <a:gd name="T9" fmla="*/ 2147483647 h 419"/>
                  <a:gd name="T10" fmla="*/ 2147483647 w 478"/>
                  <a:gd name="T11" fmla="*/ 2147483647 h 419"/>
                  <a:gd name="T12" fmla="*/ 0 w 478"/>
                  <a:gd name="T13" fmla="*/ 2147483647 h 419"/>
                  <a:gd name="T14" fmla="*/ 2147483647 w 478"/>
                  <a:gd name="T15" fmla="*/ 0 h 419"/>
                  <a:gd name="T16" fmla="*/ 2147483647 w 478"/>
                  <a:gd name="T17" fmla="*/ 2147483647 h 419"/>
                  <a:gd name="T18" fmla="*/ 2147483647 w 478"/>
                  <a:gd name="T19" fmla="*/ 2147483647 h 419"/>
                  <a:gd name="T20" fmla="*/ 2147483647 w 478"/>
                  <a:gd name="T21" fmla="*/ 2147483647 h 419"/>
                  <a:gd name="T22" fmla="*/ 2147483647 w 478"/>
                  <a:gd name="T23" fmla="*/ 2147483647 h 419"/>
                  <a:gd name="T24" fmla="*/ 2147483647 w 478"/>
                  <a:gd name="T25" fmla="*/ 2147483647 h 4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78" h="419">
                    <a:moveTo>
                      <a:pt x="366" y="116"/>
                    </a:moveTo>
                    <a:cubicBezTo>
                      <a:pt x="380" y="102"/>
                      <a:pt x="380" y="102"/>
                      <a:pt x="380" y="102"/>
                    </a:cubicBezTo>
                    <a:cubicBezTo>
                      <a:pt x="478" y="200"/>
                      <a:pt x="478" y="200"/>
                      <a:pt x="478" y="200"/>
                    </a:cubicBezTo>
                    <a:cubicBezTo>
                      <a:pt x="478" y="273"/>
                      <a:pt x="478" y="273"/>
                      <a:pt x="478" y="273"/>
                    </a:cubicBezTo>
                    <a:cubicBezTo>
                      <a:pt x="478" y="353"/>
                      <a:pt x="412" y="419"/>
                      <a:pt x="331" y="419"/>
                    </a:cubicBezTo>
                    <a:cubicBezTo>
                      <a:pt x="155" y="419"/>
                      <a:pt x="155" y="419"/>
                      <a:pt x="155" y="419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6" y="63"/>
                      <a:pt x="166" y="63"/>
                      <a:pt x="166" y="63"/>
                    </a:cubicBezTo>
                    <a:cubicBezTo>
                      <a:pt x="250" y="104"/>
                      <a:pt x="250" y="104"/>
                      <a:pt x="250" y="104"/>
                    </a:cubicBezTo>
                    <a:cubicBezTo>
                      <a:pt x="323" y="73"/>
                      <a:pt x="323" y="73"/>
                      <a:pt x="323" y="73"/>
                    </a:cubicBezTo>
                    <a:lnTo>
                      <a:pt x="366" y="116"/>
                    </a:lnTo>
                    <a:close/>
                  </a:path>
                </a:pathLst>
              </a:custGeom>
              <a:solidFill>
                <a:srgbClr val="1E5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3" name="Freeform 573"/>
              <p:cNvSpPr/>
              <p:nvPr/>
            </p:nvSpPr>
            <p:spPr bwMode="auto">
              <a:xfrm>
                <a:off x="5570643" y="2738809"/>
                <a:ext cx="597164" cy="414956"/>
              </a:xfrm>
              <a:custGeom>
                <a:avLst/>
                <a:gdLst>
                  <a:gd name="T0" fmla="*/ 0 w 380"/>
                  <a:gd name="T1" fmla="*/ 0 h 264"/>
                  <a:gd name="T2" fmla="*/ 2147483647 w 380"/>
                  <a:gd name="T3" fmla="*/ 0 h 264"/>
                  <a:gd name="T4" fmla="*/ 2147483647 w 380"/>
                  <a:gd name="T5" fmla="*/ 2147483647 h 264"/>
                  <a:gd name="T6" fmla="*/ 2147483647 w 380"/>
                  <a:gd name="T7" fmla="*/ 2147483647 h 264"/>
                  <a:gd name="T8" fmla="*/ 2147483647 w 380"/>
                  <a:gd name="T9" fmla="*/ 2147483647 h 264"/>
                  <a:gd name="T10" fmla="*/ 2147483647 w 380"/>
                  <a:gd name="T11" fmla="*/ 2147483647 h 264"/>
                  <a:gd name="T12" fmla="*/ 2147483647 w 380"/>
                  <a:gd name="T13" fmla="*/ 2147483647 h 264"/>
                  <a:gd name="T14" fmla="*/ 2147483647 w 380"/>
                  <a:gd name="T15" fmla="*/ 2147483647 h 264"/>
                  <a:gd name="T16" fmla="*/ 2147483647 w 380"/>
                  <a:gd name="T17" fmla="*/ 2147483647 h 264"/>
                  <a:gd name="T18" fmla="*/ 2147483647 w 380"/>
                  <a:gd name="T19" fmla="*/ 2147483647 h 264"/>
                  <a:gd name="T20" fmla="*/ 2147483647 w 380"/>
                  <a:gd name="T21" fmla="*/ 2147483647 h 264"/>
                  <a:gd name="T22" fmla="*/ 0 w 380"/>
                  <a:gd name="T23" fmla="*/ 2147483647 h 264"/>
                  <a:gd name="T24" fmla="*/ 0 w 380"/>
                  <a:gd name="T25" fmla="*/ 0 h 2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0" h="264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150"/>
                      <a:pt x="27" y="150"/>
                      <a:pt x="27" y="150"/>
                    </a:cubicBezTo>
                    <a:cubicBezTo>
                      <a:pt x="354" y="150"/>
                      <a:pt x="354" y="150"/>
                      <a:pt x="354" y="150"/>
                    </a:cubicBezTo>
                    <a:cubicBezTo>
                      <a:pt x="354" y="102"/>
                      <a:pt x="354" y="102"/>
                      <a:pt x="354" y="102"/>
                    </a:cubicBezTo>
                    <a:cubicBezTo>
                      <a:pt x="380" y="102"/>
                      <a:pt x="380" y="102"/>
                      <a:pt x="380" y="102"/>
                    </a:cubicBezTo>
                    <a:cubicBezTo>
                      <a:pt x="380" y="156"/>
                      <a:pt x="380" y="210"/>
                      <a:pt x="380" y="264"/>
                    </a:cubicBezTo>
                    <a:cubicBezTo>
                      <a:pt x="354" y="264"/>
                      <a:pt x="354" y="264"/>
                      <a:pt x="354" y="264"/>
                    </a:cubicBezTo>
                    <a:cubicBezTo>
                      <a:pt x="354" y="190"/>
                      <a:pt x="354" y="190"/>
                      <a:pt x="354" y="190"/>
                    </a:cubicBezTo>
                    <a:cubicBezTo>
                      <a:pt x="27" y="190"/>
                      <a:pt x="27" y="190"/>
                      <a:pt x="27" y="190"/>
                    </a:cubicBezTo>
                    <a:cubicBezTo>
                      <a:pt x="27" y="264"/>
                      <a:pt x="27" y="264"/>
                      <a:pt x="27" y="264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0" y="176"/>
                      <a:pt x="0" y="88"/>
                      <a:pt x="0" y="0"/>
                    </a:cubicBez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4" name="Oval 574"/>
              <p:cNvSpPr>
                <a:spLocks noChangeArrowheads="1"/>
              </p:cNvSpPr>
              <p:nvPr/>
            </p:nvSpPr>
            <p:spPr bwMode="auto">
              <a:xfrm>
                <a:off x="5636478" y="2853853"/>
                <a:ext cx="92434" cy="944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85" name="Freeform 575"/>
              <p:cNvSpPr>
                <a:spLocks noEditPoints="1"/>
              </p:cNvSpPr>
              <p:nvPr/>
            </p:nvSpPr>
            <p:spPr bwMode="auto">
              <a:xfrm>
                <a:off x="5750856" y="2837893"/>
                <a:ext cx="347791" cy="110389"/>
              </a:xfrm>
              <a:custGeom>
                <a:avLst/>
                <a:gdLst>
                  <a:gd name="T0" fmla="*/ 2147483647 w 221"/>
                  <a:gd name="T1" fmla="*/ 0 h 70"/>
                  <a:gd name="T2" fmla="*/ 2147483647 w 221"/>
                  <a:gd name="T3" fmla="*/ 0 h 70"/>
                  <a:gd name="T4" fmla="*/ 2147483647 w 221"/>
                  <a:gd name="T5" fmla="*/ 2147483647 h 70"/>
                  <a:gd name="T6" fmla="*/ 2147483647 w 221"/>
                  <a:gd name="T7" fmla="*/ 2147483647 h 70"/>
                  <a:gd name="T8" fmla="*/ 2147483647 w 221"/>
                  <a:gd name="T9" fmla="*/ 2147483647 h 70"/>
                  <a:gd name="T10" fmla="*/ 2147483647 w 221"/>
                  <a:gd name="T11" fmla="*/ 0 h 70"/>
                  <a:gd name="T12" fmla="*/ 2147483647 w 221"/>
                  <a:gd name="T13" fmla="*/ 0 h 70"/>
                  <a:gd name="T14" fmla="*/ 2147483647 w 221"/>
                  <a:gd name="T15" fmla="*/ 0 h 70"/>
                  <a:gd name="T16" fmla="*/ 0 w 221"/>
                  <a:gd name="T17" fmla="*/ 2147483647 h 70"/>
                  <a:gd name="T18" fmla="*/ 0 w 221"/>
                  <a:gd name="T19" fmla="*/ 2147483647 h 70"/>
                  <a:gd name="T20" fmla="*/ 2147483647 w 221"/>
                  <a:gd name="T21" fmla="*/ 2147483647 h 70"/>
                  <a:gd name="T22" fmla="*/ 2147483647 w 221"/>
                  <a:gd name="T23" fmla="*/ 0 h 7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1" h="70">
                    <a:moveTo>
                      <a:pt x="181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221" y="70"/>
                      <a:pt x="221" y="70"/>
                      <a:pt x="221" y="70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21" y="18"/>
                      <a:pt x="203" y="0"/>
                      <a:pt x="181" y="0"/>
                    </a:cubicBezTo>
                    <a:close/>
                    <a:moveTo>
                      <a:pt x="51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1" y="70"/>
                      <a:pt x="51" y="70"/>
                      <a:pt x="51" y="7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287" y="3437"/>
              <a:ext cx="229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团购时间多但收获少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779510" y="5358130"/>
            <a:ext cx="2134235" cy="640080"/>
            <a:chOff x="13826" y="8438"/>
            <a:chExt cx="3361" cy="1008"/>
          </a:xfrm>
        </p:grpSpPr>
        <p:grpSp>
          <p:nvGrpSpPr>
            <p:cNvPr id="33814" name="组合 185"/>
            <p:cNvGrpSpPr/>
            <p:nvPr/>
          </p:nvGrpSpPr>
          <p:grpSpPr bwMode="auto">
            <a:xfrm>
              <a:off x="13826" y="8438"/>
              <a:ext cx="1031" cy="1008"/>
              <a:chOff x="5417695" y="4745093"/>
              <a:chExt cx="904391" cy="903061"/>
            </a:xfrm>
          </p:grpSpPr>
          <p:sp>
            <p:nvSpPr>
              <p:cNvPr id="33932" name="Freeform 492"/>
              <p:cNvSpPr/>
              <p:nvPr/>
            </p:nvSpPr>
            <p:spPr bwMode="auto">
              <a:xfrm>
                <a:off x="5417695" y="4745093"/>
                <a:ext cx="904391" cy="903061"/>
              </a:xfrm>
              <a:custGeom>
                <a:avLst/>
                <a:gdLst>
                  <a:gd name="T0" fmla="*/ 2147483647 w 575"/>
                  <a:gd name="T1" fmla="*/ 2147483647 h 574"/>
                  <a:gd name="T2" fmla="*/ 2147483647 w 575"/>
                  <a:gd name="T3" fmla="*/ 2147483647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0 w 575"/>
                  <a:gd name="T9" fmla="*/ 2147483647 h 574"/>
                  <a:gd name="T10" fmla="*/ 0 w 575"/>
                  <a:gd name="T11" fmla="*/ 2147483647 h 574"/>
                  <a:gd name="T12" fmla="*/ 2147483647 w 575"/>
                  <a:gd name="T13" fmla="*/ 0 h 574"/>
                  <a:gd name="T14" fmla="*/ 2147483647 w 575"/>
                  <a:gd name="T15" fmla="*/ 0 h 574"/>
                  <a:gd name="T16" fmla="*/ 2147483647 w 575"/>
                  <a:gd name="T17" fmla="*/ 2147483647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575" y="146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9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lose/>
                  </a:path>
                </a:pathLst>
              </a:custGeom>
              <a:solidFill>
                <a:srgbClr val="4C8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3" name="Freeform 493"/>
              <p:cNvSpPr/>
              <p:nvPr/>
            </p:nvSpPr>
            <p:spPr bwMode="auto">
              <a:xfrm>
                <a:off x="5641133" y="4916661"/>
                <a:ext cx="680953" cy="731493"/>
              </a:xfrm>
              <a:custGeom>
                <a:avLst/>
                <a:gdLst>
                  <a:gd name="T0" fmla="*/ 2147483647 w 433"/>
                  <a:gd name="T1" fmla="*/ 2147483647 h 465"/>
                  <a:gd name="T2" fmla="*/ 2147483647 w 433"/>
                  <a:gd name="T3" fmla="*/ 2147483647 h 465"/>
                  <a:gd name="T4" fmla="*/ 0 w 433"/>
                  <a:gd name="T5" fmla="*/ 2147483647 h 465"/>
                  <a:gd name="T6" fmla="*/ 2147483647 w 433"/>
                  <a:gd name="T7" fmla="*/ 2147483647 h 465"/>
                  <a:gd name="T8" fmla="*/ 0 w 433"/>
                  <a:gd name="T9" fmla="*/ 2147483647 h 465"/>
                  <a:gd name="T10" fmla="*/ 2147483647 w 433"/>
                  <a:gd name="T11" fmla="*/ 2147483647 h 465"/>
                  <a:gd name="T12" fmla="*/ 2147483647 w 433"/>
                  <a:gd name="T13" fmla="*/ 2147483647 h 465"/>
                  <a:gd name="T14" fmla="*/ 2147483647 w 433"/>
                  <a:gd name="T15" fmla="*/ 2147483647 h 465"/>
                  <a:gd name="T16" fmla="*/ 2147483647 w 433"/>
                  <a:gd name="T17" fmla="*/ 2147483647 h 465"/>
                  <a:gd name="T18" fmla="*/ 2147483647 w 433"/>
                  <a:gd name="T19" fmla="*/ 2147483647 h 465"/>
                  <a:gd name="T20" fmla="*/ 2147483647 w 433"/>
                  <a:gd name="T21" fmla="*/ 2147483647 h 465"/>
                  <a:gd name="T22" fmla="*/ 2147483647 w 433"/>
                  <a:gd name="T23" fmla="*/ 0 h 465"/>
                  <a:gd name="T24" fmla="*/ 2147483647 w 433"/>
                  <a:gd name="T25" fmla="*/ 2147483647 h 465"/>
                  <a:gd name="T26" fmla="*/ 2147483647 w 433"/>
                  <a:gd name="T27" fmla="*/ 2147483647 h 465"/>
                  <a:gd name="T28" fmla="*/ 2147483647 w 433"/>
                  <a:gd name="T29" fmla="*/ 2147483647 h 465"/>
                  <a:gd name="T30" fmla="*/ 2147483647 w 433"/>
                  <a:gd name="T31" fmla="*/ 2147483647 h 465"/>
                  <a:gd name="T32" fmla="*/ 2147483647 w 433"/>
                  <a:gd name="T33" fmla="*/ 2147483647 h 465"/>
                  <a:gd name="T34" fmla="*/ 2147483647 w 433"/>
                  <a:gd name="T35" fmla="*/ 2147483647 h 465"/>
                  <a:gd name="T36" fmla="*/ 2147483647 w 433"/>
                  <a:gd name="T37" fmla="*/ 2147483647 h 46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465">
                    <a:moveTo>
                      <a:pt x="30" y="357"/>
                    </a:moveTo>
                    <a:cubicBezTo>
                      <a:pt x="132" y="238"/>
                      <a:pt x="132" y="238"/>
                      <a:pt x="132" y="238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91" y="90"/>
                      <a:pt x="191" y="90"/>
                      <a:pt x="191" y="90"/>
                    </a:cubicBezTo>
                    <a:cubicBezTo>
                      <a:pt x="121" y="20"/>
                      <a:pt x="121" y="20"/>
                      <a:pt x="121" y="20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283" y="21"/>
                      <a:pt x="283" y="21"/>
                      <a:pt x="283" y="21"/>
                    </a:cubicBezTo>
                    <a:cubicBezTo>
                      <a:pt x="433" y="171"/>
                      <a:pt x="433" y="171"/>
                      <a:pt x="433" y="171"/>
                    </a:cubicBezTo>
                    <a:cubicBezTo>
                      <a:pt x="433" y="319"/>
                      <a:pt x="433" y="319"/>
                      <a:pt x="433" y="319"/>
                    </a:cubicBezTo>
                    <a:cubicBezTo>
                      <a:pt x="433" y="400"/>
                      <a:pt x="367" y="465"/>
                      <a:pt x="286" y="465"/>
                    </a:cubicBezTo>
                    <a:cubicBezTo>
                      <a:pt x="138" y="465"/>
                      <a:pt x="138" y="465"/>
                      <a:pt x="138" y="465"/>
                    </a:cubicBezTo>
                    <a:lnTo>
                      <a:pt x="30" y="357"/>
                    </a:lnTo>
                    <a:close/>
                  </a:path>
                </a:pathLst>
              </a:cu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4" name="Rectangle 523"/>
              <p:cNvSpPr>
                <a:spLocks noChangeArrowheads="1"/>
              </p:cNvSpPr>
              <p:nvPr/>
            </p:nvSpPr>
            <p:spPr bwMode="auto">
              <a:xfrm>
                <a:off x="5861245" y="4943261"/>
                <a:ext cx="15960" cy="107064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5" name="Freeform 524"/>
              <p:cNvSpPr/>
              <p:nvPr/>
            </p:nvSpPr>
            <p:spPr bwMode="auto">
              <a:xfrm>
                <a:off x="5826666" y="4912006"/>
                <a:ext cx="85119" cy="43889"/>
              </a:xfrm>
              <a:custGeom>
                <a:avLst/>
                <a:gdLst>
                  <a:gd name="T0" fmla="*/ 2147483647 w 54"/>
                  <a:gd name="T1" fmla="*/ 0 h 28"/>
                  <a:gd name="T2" fmla="*/ 2147483647 w 54"/>
                  <a:gd name="T3" fmla="*/ 0 h 28"/>
                  <a:gd name="T4" fmla="*/ 2147483647 w 54"/>
                  <a:gd name="T5" fmla="*/ 2147483647 h 28"/>
                  <a:gd name="T6" fmla="*/ 2147483647 w 54"/>
                  <a:gd name="T7" fmla="*/ 2147483647 h 28"/>
                  <a:gd name="T8" fmla="*/ 2147483647 w 54"/>
                  <a:gd name="T9" fmla="*/ 2147483647 h 28"/>
                  <a:gd name="T10" fmla="*/ 2147483647 w 54"/>
                  <a:gd name="T11" fmla="*/ 2147483647 h 28"/>
                  <a:gd name="T12" fmla="*/ 0 w 54"/>
                  <a:gd name="T13" fmla="*/ 2147483647 h 28"/>
                  <a:gd name="T14" fmla="*/ 0 w 54"/>
                  <a:gd name="T15" fmla="*/ 2147483647 h 28"/>
                  <a:gd name="T16" fmla="*/ 2147483647 w 54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28">
                    <a:moveTo>
                      <a:pt x="1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4" y="6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2"/>
                      <a:pt x="48" y="28"/>
                      <a:pt x="40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6" name="Freeform 525"/>
              <p:cNvSpPr/>
              <p:nvPr/>
            </p:nvSpPr>
            <p:spPr bwMode="auto">
              <a:xfrm>
                <a:off x="5680367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2147483647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5" y="0"/>
                    </a:moveTo>
                    <a:cubicBezTo>
                      <a:pt x="4" y="84"/>
                      <a:pt x="4" y="84"/>
                      <a:pt x="4" y="84"/>
                    </a:cubicBezTo>
                    <a:cubicBezTo>
                      <a:pt x="0" y="95"/>
                      <a:pt x="9" y="101"/>
                      <a:pt x="17" y="91"/>
                    </a:cubicBezTo>
                    <a:cubicBezTo>
                      <a:pt x="71" y="18"/>
                      <a:pt x="71" y="18"/>
                      <a:pt x="71" y="18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7" name="Freeform 526"/>
              <p:cNvSpPr/>
              <p:nvPr/>
            </p:nvSpPr>
            <p:spPr bwMode="auto">
              <a:xfrm>
                <a:off x="5946365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0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6" y="0"/>
                    </a:move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95"/>
                      <a:pt x="62" y="101"/>
                      <a:pt x="55" y="9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8" name="Oval 527"/>
              <p:cNvSpPr>
                <a:spLocks noChangeArrowheads="1"/>
              </p:cNvSpPr>
              <p:nvPr/>
            </p:nvSpPr>
            <p:spPr bwMode="auto">
              <a:xfrm>
                <a:off x="5650443" y="4987816"/>
                <a:ext cx="438896" cy="438230"/>
              </a:xfrm>
              <a:prstGeom prst="ellipse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9" name="Oval 528"/>
              <p:cNvSpPr>
                <a:spLocks noChangeArrowheads="1"/>
              </p:cNvSpPr>
              <p:nvPr/>
            </p:nvSpPr>
            <p:spPr bwMode="auto">
              <a:xfrm>
                <a:off x="5691672" y="5028380"/>
                <a:ext cx="356436" cy="357101"/>
              </a:xfrm>
              <a:prstGeom prst="ellipse">
                <a:avLst/>
              </a:pr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40" name="Freeform 529"/>
              <p:cNvSpPr/>
              <p:nvPr/>
            </p:nvSpPr>
            <p:spPr bwMode="auto">
              <a:xfrm>
                <a:off x="5718272" y="5197954"/>
                <a:ext cx="50539" cy="17290"/>
              </a:xfrm>
              <a:custGeom>
                <a:avLst/>
                <a:gdLst>
                  <a:gd name="T0" fmla="*/ 2147483647 w 32"/>
                  <a:gd name="T1" fmla="*/ 2147483647 h 11"/>
                  <a:gd name="T2" fmla="*/ 0 w 32"/>
                  <a:gd name="T3" fmla="*/ 2147483647 h 11"/>
                  <a:gd name="T4" fmla="*/ 2147483647 w 32"/>
                  <a:gd name="T5" fmla="*/ 0 h 11"/>
                  <a:gd name="T6" fmla="*/ 2147483647 w 32"/>
                  <a:gd name="T7" fmla="*/ 0 h 11"/>
                  <a:gd name="T8" fmla="*/ 2147483647 w 32"/>
                  <a:gd name="T9" fmla="*/ 2147483647 h 11"/>
                  <a:gd name="T10" fmla="*/ 2147483647 w 32"/>
                  <a:gd name="T11" fmla="*/ 2147483647 h 11"/>
                  <a:gd name="T12" fmla="*/ 2147483647 w 32"/>
                  <a:gd name="T13" fmla="*/ 2147483647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6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1" name="Freeform 530"/>
              <p:cNvSpPr/>
              <p:nvPr/>
            </p:nvSpPr>
            <p:spPr bwMode="auto">
              <a:xfrm>
                <a:off x="5861245" y="5056975"/>
                <a:ext cx="17290" cy="49874"/>
              </a:xfrm>
              <a:custGeom>
                <a:avLst/>
                <a:gdLst>
                  <a:gd name="T0" fmla="*/ 0 w 11"/>
                  <a:gd name="T1" fmla="*/ 2147483647 h 32"/>
                  <a:gd name="T2" fmla="*/ 2147483647 w 11"/>
                  <a:gd name="T3" fmla="*/ 0 h 32"/>
                  <a:gd name="T4" fmla="*/ 2147483647 w 11"/>
                  <a:gd name="T5" fmla="*/ 2147483647 h 32"/>
                  <a:gd name="T6" fmla="*/ 2147483647 w 11"/>
                  <a:gd name="T7" fmla="*/ 2147483647 h 32"/>
                  <a:gd name="T8" fmla="*/ 2147483647 w 11"/>
                  <a:gd name="T9" fmla="*/ 2147483647 h 32"/>
                  <a:gd name="T10" fmla="*/ 0 w 11"/>
                  <a:gd name="T11" fmla="*/ 2147483647 h 32"/>
                  <a:gd name="T12" fmla="*/ 0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0" y="6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2" name="Freeform 531"/>
              <p:cNvSpPr/>
              <p:nvPr/>
            </p:nvSpPr>
            <p:spPr bwMode="auto">
              <a:xfrm>
                <a:off x="5969639" y="5197954"/>
                <a:ext cx="50539" cy="17290"/>
              </a:xfrm>
              <a:custGeom>
                <a:avLst/>
                <a:gdLst>
                  <a:gd name="T0" fmla="*/ 2147483647 w 32"/>
                  <a:gd name="T1" fmla="*/ 0 h 11"/>
                  <a:gd name="T2" fmla="*/ 2147483647 w 32"/>
                  <a:gd name="T3" fmla="*/ 2147483647 h 11"/>
                  <a:gd name="T4" fmla="*/ 2147483647 w 32"/>
                  <a:gd name="T5" fmla="*/ 2147483647 h 11"/>
                  <a:gd name="T6" fmla="*/ 2147483647 w 32"/>
                  <a:gd name="T7" fmla="*/ 2147483647 h 11"/>
                  <a:gd name="T8" fmla="*/ 0 w 32"/>
                  <a:gd name="T9" fmla="*/ 2147483647 h 11"/>
                  <a:gd name="T10" fmla="*/ 2147483647 w 32"/>
                  <a:gd name="T11" fmla="*/ 0 h 11"/>
                  <a:gd name="T12" fmla="*/ 2147483647 w 32"/>
                  <a:gd name="T13" fmla="*/ 0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26" y="0"/>
                    </a:move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3" name="Freeform 532"/>
              <p:cNvSpPr/>
              <p:nvPr/>
            </p:nvSpPr>
            <p:spPr bwMode="auto">
              <a:xfrm>
                <a:off x="5861245" y="5308342"/>
                <a:ext cx="17290" cy="50539"/>
              </a:xfrm>
              <a:custGeom>
                <a:avLst/>
                <a:gdLst>
                  <a:gd name="T0" fmla="*/ 2147483647 w 11"/>
                  <a:gd name="T1" fmla="*/ 2147483647 h 32"/>
                  <a:gd name="T2" fmla="*/ 2147483647 w 11"/>
                  <a:gd name="T3" fmla="*/ 2147483647 h 32"/>
                  <a:gd name="T4" fmla="*/ 0 w 11"/>
                  <a:gd name="T5" fmla="*/ 2147483647 h 32"/>
                  <a:gd name="T6" fmla="*/ 0 w 11"/>
                  <a:gd name="T7" fmla="*/ 2147483647 h 32"/>
                  <a:gd name="T8" fmla="*/ 2147483647 w 11"/>
                  <a:gd name="T9" fmla="*/ 0 h 32"/>
                  <a:gd name="T10" fmla="*/ 2147483647 w 11"/>
                  <a:gd name="T11" fmla="*/ 2147483647 h 32"/>
                  <a:gd name="T12" fmla="*/ 2147483647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11" y="26"/>
                    </a:move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4" name="Freeform 533"/>
              <p:cNvSpPr/>
              <p:nvPr/>
            </p:nvSpPr>
            <p:spPr bwMode="auto">
              <a:xfrm>
                <a:off x="5792086" y="5154064"/>
                <a:ext cx="179548" cy="63175"/>
              </a:xfrm>
              <a:custGeom>
                <a:avLst/>
                <a:gdLst>
                  <a:gd name="T0" fmla="*/ 2147483647 w 114"/>
                  <a:gd name="T1" fmla="*/ 2147483647 h 40"/>
                  <a:gd name="T2" fmla="*/ 2147483647 w 114"/>
                  <a:gd name="T3" fmla="*/ 2147483647 h 40"/>
                  <a:gd name="T4" fmla="*/ 2147483647 w 114"/>
                  <a:gd name="T5" fmla="*/ 2147483647 h 40"/>
                  <a:gd name="T6" fmla="*/ 2147483647 w 114"/>
                  <a:gd name="T7" fmla="*/ 2147483647 h 40"/>
                  <a:gd name="T8" fmla="*/ 2147483647 w 114"/>
                  <a:gd name="T9" fmla="*/ 2147483647 h 40"/>
                  <a:gd name="T10" fmla="*/ 2147483647 w 114"/>
                  <a:gd name="T11" fmla="*/ 2147483647 h 40"/>
                  <a:gd name="T12" fmla="*/ 2147483647 w 114"/>
                  <a:gd name="T13" fmla="*/ 2147483647 h 40"/>
                  <a:gd name="T14" fmla="*/ 2147483647 w 114"/>
                  <a:gd name="T15" fmla="*/ 2147483647 h 40"/>
                  <a:gd name="T16" fmla="*/ 2147483647 w 114"/>
                  <a:gd name="T17" fmla="*/ 2147483647 h 40"/>
                  <a:gd name="T18" fmla="*/ 2147483647 w 114"/>
                  <a:gd name="T19" fmla="*/ 2147483647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0">
                    <a:moveTo>
                      <a:pt x="4" y="19"/>
                    </a:moveTo>
                    <a:cubicBezTo>
                      <a:pt x="2" y="18"/>
                      <a:pt x="0" y="15"/>
                      <a:pt x="2" y="12"/>
                    </a:cubicBezTo>
                    <a:cubicBezTo>
                      <a:pt x="3" y="9"/>
                      <a:pt x="6" y="8"/>
                      <a:pt x="9" y="9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8" y="0"/>
                      <a:pt x="112" y="1"/>
                      <a:pt x="113" y="4"/>
                    </a:cubicBezTo>
                    <a:cubicBezTo>
                      <a:pt x="114" y="6"/>
                      <a:pt x="113" y="10"/>
                      <a:pt x="110" y="1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0" y="40"/>
                      <a:pt x="48" y="39"/>
                      <a:pt x="47" y="39"/>
                    </a:cubicBezTo>
                    <a:lnTo>
                      <a:pt x="4" y="19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5" name="Freeform 534"/>
              <p:cNvSpPr/>
              <p:nvPr/>
            </p:nvSpPr>
            <p:spPr bwMode="auto">
              <a:xfrm>
                <a:off x="5607883" y="4916661"/>
                <a:ext cx="179548" cy="166913"/>
              </a:xfrm>
              <a:custGeom>
                <a:avLst/>
                <a:gdLst>
                  <a:gd name="T0" fmla="*/ 2147483647 w 114"/>
                  <a:gd name="T1" fmla="*/ 2147483647 h 106"/>
                  <a:gd name="T2" fmla="*/ 2147483647 w 114"/>
                  <a:gd name="T3" fmla="*/ 2147483647 h 106"/>
                  <a:gd name="T4" fmla="*/ 2147483647 w 114"/>
                  <a:gd name="T5" fmla="*/ 2147483647 h 106"/>
                  <a:gd name="T6" fmla="*/ 2147483647 w 114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4" h="106">
                    <a:moveTo>
                      <a:pt x="29" y="21"/>
                    </a:moveTo>
                    <a:cubicBezTo>
                      <a:pt x="54" y="0"/>
                      <a:pt x="93" y="3"/>
                      <a:pt x="114" y="28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0" y="81"/>
                      <a:pt x="3" y="43"/>
                      <a:pt x="29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6" name="Freeform 535"/>
              <p:cNvSpPr/>
              <p:nvPr/>
            </p:nvSpPr>
            <p:spPr bwMode="auto">
              <a:xfrm>
                <a:off x="5947695" y="4916661"/>
                <a:ext cx="180878" cy="166913"/>
              </a:xfrm>
              <a:custGeom>
                <a:avLst/>
                <a:gdLst>
                  <a:gd name="T0" fmla="*/ 2147483647 w 115"/>
                  <a:gd name="T1" fmla="*/ 2147483647 h 106"/>
                  <a:gd name="T2" fmla="*/ 2147483647 w 115"/>
                  <a:gd name="T3" fmla="*/ 2147483647 h 106"/>
                  <a:gd name="T4" fmla="*/ 0 w 115"/>
                  <a:gd name="T5" fmla="*/ 2147483647 h 106"/>
                  <a:gd name="T6" fmla="*/ 2147483647 w 115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5" h="106">
                    <a:moveTo>
                      <a:pt x="86" y="21"/>
                    </a:moveTo>
                    <a:cubicBezTo>
                      <a:pt x="111" y="43"/>
                      <a:pt x="115" y="81"/>
                      <a:pt x="93" y="10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3"/>
                      <a:pt x="60" y="0"/>
                      <a:pt x="86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5135" y="8652"/>
              <a:ext cx="20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消息轰炸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35695" y="1020445"/>
            <a:ext cx="2178685" cy="645160"/>
            <a:chOff x="13757" y="1607"/>
            <a:chExt cx="3431" cy="1016"/>
          </a:xfrm>
        </p:grpSpPr>
        <p:grpSp>
          <p:nvGrpSpPr>
            <p:cNvPr id="33804" name="组合 96"/>
            <p:cNvGrpSpPr/>
            <p:nvPr/>
          </p:nvGrpSpPr>
          <p:grpSpPr bwMode="auto">
            <a:xfrm>
              <a:off x="13757" y="1607"/>
              <a:ext cx="1019" cy="1007"/>
              <a:chOff x="2041525" y="3619260"/>
              <a:chExt cx="903725" cy="904391"/>
            </a:xfrm>
          </p:grpSpPr>
          <p:sp>
            <p:nvSpPr>
              <p:cNvPr id="34011" name="Freeform 477"/>
              <p:cNvSpPr/>
              <p:nvPr/>
            </p:nvSpPr>
            <p:spPr bwMode="auto">
              <a:xfrm>
                <a:off x="2041525" y="3619260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F9A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2" name="Freeform 478"/>
              <p:cNvSpPr/>
              <p:nvPr/>
            </p:nvSpPr>
            <p:spPr bwMode="auto">
              <a:xfrm>
                <a:off x="2219078" y="3836712"/>
                <a:ext cx="726172" cy="686938"/>
              </a:xfrm>
              <a:custGeom>
                <a:avLst/>
                <a:gdLst>
                  <a:gd name="T0" fmla="*/ 2147483647 w 462"/>
                  <a:gd name="T1" fmla="*/ 2147483647 h 437"/>
                  <a:gd name="T2" fmla="*/ 2147483647 w 462"/>
                  <a:gd name="T3" fmla="*/ 2147483647 h 437"/>
                  <a:gd name="T4" fmla="*/ 0 w 462"/>
                  <a:gd name="T5" fmla="*/ 2147483647 h 437"/>
                  <a:gd name="T6" fmla="*/ 2147483647 w 462"/>
                  <a:gd name="T7" fmla="*/ 2147483647 h 437"/>
                  <a:gd name="T8" fmla="*/ 2147483647 w 462"/>
                  <a:gd name="T9" fmla="*/ 0 h 437"/>
                  <a:gd name="T10" fmla="*/ 2147483647 w 462"/>
                  <a:gd name="T11" fmla="*/ 2147483647 h 437"/>
                  <a:gd name="T12" fmla="*/ 2147483647 w 462"/>
                  <a:gd name="T13" fmla="*/ 2147483647 h 437"/>
                  <a:gd name="T14" fmla="*/ 2147483647 w 462"/>
                  <a:gd name="T15" fmla="*/ 2147483647 h 437"/>
                  <a:gd name="T16" fmla="*/ 2147483647 w 462"/>
                  <a:gd name="T17" fmla="*/ 2147483647 h 437"/>
                  <a:gd name="T18" fmla="*/ 2147483647 w 462"/>
                  <a:gd name="T19" fmla="*/ 2147483647 h 437"/>
                  <a:gd name="T20" fmla="*/ 2147483647 w 462"/>
                  <a:gd name="T21" fmla="*/ 2147483647 h 437"/>
                  <a:gd name="T22" fmla="*/ 2147483647 w 462"/>
                  <a:gd name="T23" fmla="*/ 2147483647 h 43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62" h="437">
                    <a:moveTo>
                      <a:pt x="23" y="298"/>
                    </a:moveTo>
                    <a:cubicBezTo>
                      <a:pt x="77" y="215"/>
                      <a:pt x="77" y="215"/>
                      <a:pt x="77" y="21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348" y="106"/>
                      <a:pt x="348" y="106"/>
                      <a:pt x="348" y="106"/>
                    </a:cubicBezTo>
                    <a:cubicBezTo>
                      <a:pt x="462" y="219"/>
                      <a:pt x="462" y="219"/>
                      <a:pt x="462" y="219"/>
                    </a:cubicBezTo>
                    <a:cubicBezTo>
                      <a:pt x="462" y="290"/>
                      <a:pt x="462" y="290"/>
                      <a:pt x="462" y="290"/>
                    </a:cubicBezTo>
                    <a:cubicBezTo>
                      <a:pt x="462" y="371"/>
                      <a:pt x="396" y="437"/>
                      <a:pt x="315" y="437"/>
                    </a:cubicBezTo>
                    <a:cubicBezTo>
                      <a:pt x="162" y="437"/>
                      <a:pt x="162" y="437"/>
                      <a:pt x="162" y="437"/>
                    </a:cubicBezTo>
                    <a:lnTo>
                      <a:pt x="23" y="298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3" name="Freeform 502"/>
              <p:cNvSpPr/>
              <p:nvPr/>
            </p:nvSpPr>
            <p:spPr bwMode="auto">
              <a:xfrm>
                <a:off x="2207773" y="3830062"/>
                <a:ext cx="571229" cy="412296"/>
              </a:xfrm>
              <a:custGeom>
                <a:avLst/>
                <a:gdLst>
                  <a:gd name="T0" fmla="*/ 2147483647 w 363"/>
                  <a:gd name="T1" fmla="*/ 2147483647 h 262"/>
                  <a:gd name="T2" fmla="*/ 2147483647 w 363"/>
                  <a:gd name="T3" fmla="*/ 2147483647 h 262"/>
                  <a:gd name="T4" fmla="*/ 2147483647 w 363"/>
                  <a:gd name="T5" fmla="*/ 2147483647 h 262"/>
                  <a:gd name="T6" fmla="*/ 2147483647 w 363"/>
                  <a:gd name="T7" fmla="*/ 2147483647 h 262"/>
                  <a:gd name="T8" fmla="*/ 2147483647 w 363"/>
                  <a:gd name="T9" fmla="*/ 2147483647 h 262"/>
                  <a:gd name="T10" fmla="*/ 2147483647 w 363"/>
                  <a:gd name="T11" fmla="*/ 2147483647 h 262"/>
                  <a:gd name="T12" fmla="*/ 2147483647 w 363"/>
                  <a:gd name="T13" fmla="*/ 2147483647 h 262"/>
                  <a:gd name="T14" fmla="*/ 0 w 363"/>
                  <a:gd name="T15" fmla="*/ 2147483647 h 262"/>
                  <a:gd name="T16" fmla="*/ 2147483647 w 363"/>
                  <a:gd name="T17" fmla="*/ 2147483647 h 262"/>
                  <a:gd name="T18" fmla="*/ 2147483647 w 363"/>
                  <a:gd name="T19" fmla="*/ 2147483647 h 262"/>
                  <a:gd name="T20" fmla="*/ 2147483647 w 363"/>
                  <a:gd name="T21" fmla="*/ 2147483647 h 262"/>
                  <a:gd name="T22" fmla="*/ 2147483647 w 363"/>
                  <a:gd name="T23" fmla="*/ 2147483647 h 262"/>
                  <a:gd name="T24" fmla="*/ 2147483647 w 363"/>
                  <a:gd name="T25" fmla="*/ 2147483647 h 262"/>
                  <a:gd name="T26" fmla="*/ 2147483647 w 363"/>
                  <a:gd name="T27" fmla="*/ 2147483647 h 262"/>
                  <a:gd name="T28" fmla="*/ 2147483647 w 363"/>
                  <a:gd name="T29" fmla="*/ 0 h 262"/>
                  <a:gd name="T30" fmla="*/ 2147483647 w 363"/>
                  <a:gd name="T31" fmla="*/ 0 h 262"/>
                  <a:gd name="T32" fmla="*/ 2147483647 w 363"/>
                  <a:gd name="T33" fmla="*/ 2147483647 h 262"/>
                  <a:gd name="T34" fmla="*/ 2147483647 w 363"/>
                  <a:gd name="T35" fmla="*/ 2147483647 h 262"/>
                  <a:gd name="T36" fmla="*/ 2147483647 w 363"/>
                  <a:gd name="T37" fmla="*/ 2147483647 h 262"/>
                  <a:gd name="T38" fmla="*/ 2147483647 w 363"/>
                  <a:gd name="T39" fmla="*/ 2147483647 h 262"/>
                  <a:gd name="T40" fmla="*/ 2147483647 w 363"/>
                  <a:gd name="T41" fmla="*/ 2147483647 h 262"/>
                  <a:gd name="T42" fmla="*/ 2147483647 w 363"/>
                  <a:gd name="T43" fmla="*/ 2147483647 h 262"/>
                  <a:gd name="T44" fmla="*/ 2147483647 w 363"/>
                  <a:gd name="T45" fmla="*/ 2147483647 h 262"/>
                  <a:gd name="T46" fmla="*/ 2147483647 w 363"/>
                  <a:gd name="T47" fmla="*/ 2147483647 h 262"/>
                  <a:gd name="T48" fmla="*/ 2147483647 w 363"/>
                  <a:gd name="T49" fmla="*/ 2147483647 h 2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63" h="262">
                    <a:moveTo>
                      <a:pt x="338" y="249"/>
                    </a:moveTo>
                    <a:cubicBezTo>
                      <a:pt x="338" y="262"/>
                      <a:pt x="338" y="262"/>
                      <a:pt x="338" y="262"/>
                    </a:cubicBezTo>
                    <a:cubicBezTo>
                      <a:pt x="269" y="262"/>
                      <a:pt x="269" y="262"/>
                      <a:pt x="269" y="262"/>
                    </a:cubicBezTo>
                    <a:cubicBezTo>
                      <a:pt x="94" y="262"/>
                      <a:pt x="94" y="262"/>
                      <a:pt x="94" y="262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5" y="249"/>
                      <a:pt x="25" y="249"/>
                      <a:pt x="25" y="249"/>
                    </a:cubicBezTo>
                    <a:cubicBezTo>
                      <a:pt x="25" y="150"/>
                      <a:pt x="25" y="150"/>
                      <a:pt x="25" y="150"/>
                    </a:cubicBezTo>
                    <a:cubicBezTo>
                      <a:pt x="11" y="150"/>
                      <a:pt x="0" y="140"/>
                      <a:pt x="0" y="127"/>
                    </a:cubicBezTo>
                    <a:cubicBezTo>
                      <a:pt x="0" y="114"/>
                      <a:pt x="11" y="103"/>
                      <a:pt x="25" y="103"/>
                    </a:cubicBezTo>
                    <a:cubicBezTo>
                      <a:pt x="36" y="103"/>
                      <a:pt x="46" y="111"/>
                      <a:pt x="48" y="121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92" y="53"/>
                      <a:pt x="103" y="39"/>
                      <a:pt x="120" y="39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5"/>
                      <a:pt x="140" y="0"/>
                      <a:pt x="147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3" y="0"/>
                      <a:pt x="228" y="5"/>
                      <a:pt x="228" y="12"/>
                    </a:cubicBezTo>
                    <a:cubicBezTo>
                      <a:pt x="228" y="39"/>
                      <a:pt x="228" y="39"/>
                      <a:pt x="228" y="39"/>
                    </a:cubicBezTo>
                    <a:cubicBezTo>
                      <a:pt x="241" y="39"/>
                      <a:pt x="241" y="39"/>
                      <a:pt x="241" y="39"/>
                    </a:cubicBezTo>
                    <a:cubicBezTo>
                      <a:pt x="263" y="39"/>
                      <a:pt x="268" y="48"/>
                      <a:pt x="279" y="65"/>
                    </a:cubicBezTo>
                    <a:cubicBezTo>
                      <a:pt x="315" y="121"/>
                      <a:pt x="315" y="121"/>
                      <a:pt x="315" y="121"/>
                    </a:cubicBezTo>
                    <a:cubicBezTo>
                      <a:pt x="317" y="111"/>
                      <a:pt x="327" y="103"/>
                      <a:pt x="338" y="103"/>
                    </a:cubicBezTo>
                    <a:cubicBezTo>
                      <a:pt x="352" y="103"/>
                      <a:pt x="363" y="114"/>
                      <a:pt x="363" y="127"/>
                    </a:cubicBezTo>
                    <a:cubicBezTo>
                      <a:pt x="363" y="140"/>
                      <a:pt x="352" y="150"/>
                      <a:pt x="338" y="150"/>
                    </a:cubicBezTo>
                    <a:lnTo>
                      <a:pt x="338" y="249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4" name="Freeform 503"/>
              <p:cNvSpPr/>
              <p:nvPr/>
            </p:nvSpPr>
            <p:spPr bwMode="auto">
              <a:xfrm>
                <a:off x="2311512" y="3913852"/>
                <a:ext cx="363752" cy="116374"/>
              </a:xfrm>
              <a:custGeom>
                <a:avLst/>
                <a:gdLst>
                  <a:gd name="T0" fmla="*/ 0 w 231"/>
                  <a:gd name="T1" fmla="*/ 2147483647 h 74"/>
                  <a:gd name="T2" fmla="*/ 2147483647 w 231"/>
                  <a:gd name="T3" fmla="*/ 2147483647 h 74"/>
                  <a:gd name="T4" fmla="*/ 2147483647 w 231"/>
                  <a:gd name="T5" fmla="*/ 2147483647 h 74"/>
                  <a:gd name="T6" fmla="*/ 2147483647 w 231"/>
                  <a:gd name="T7" fmla="*/ 0 h 74"/>
                  <a:gd name="T8" fmla="*/ 2147483647 w 231"/>
                  <a:gd name="T9" fmla="*/ 0 h 74"/>
                  <a:gd name="T10" fmla="*/ 2147483647 w 231"/>
                  <a:gd name="T11" fmla="*/ 2147483647 h 74"/>
                  <a:gd name="T12" fmla="*/ 0 w 231"/>
                  <a:gd name="T13" fmla="*/ 2147483647 h 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1" h="74">
                    <a:moveTo>
                      <a:pt x="0" y="74"/>
                    </a:moveTo>
                    <a:cubicBezTo>
                      <a:pt x="231" y="74"/>
                      <a:pt x="231" y="74"/>
                      <a:pt x="231" y="74"/>
                    </a:cubicBezTo>
                    <a:cubicBezTo>
                      <a:pt x="198" y="23"/>
                      <a:pt x="198" y="23"/>
                      <a:pt x="198" y="23"/>
                    </a:cubicBezTo>
                    <a:cubicBezTo>
                      <a:pt x="189" y="8"/>
                      <a:pt x="185" y="0"/>
                      <a:pt x="167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49" y="0"/>
                      <a:pt x="40" y="12"/>
                      <a:pt x="33" y="23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5" name="Oval 504"/>
              <p:cNvSpPr>
                <a:spLocks noChangeArrowheads="1"/>
              </p:cNvSpPr>
              <p:nvPr/>
            </p:nvSpPr>
            <p:spPr bwMode="auto">
              <a:xfrm>
                <a:off x="2274272" y="4075445"/>
                <a:ext cx="9442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6" name="Oval 505"/>
              <p:cNvSpPr>
                <a:spLocks noChangeArrowheads="1"/>
              </p:cNvSpPr>
              <p:nvPr/>
            </p:nvSpPr>
            <p:spPr bwMode="auto">
              <a:xfrm>
                <a:off x="2616744" y="4075445"/>
                <a:ext cx="9575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7" name="Oval 506"/>
              <p:cNvSpPr>
                <a:spLocks noChangeArrowheads="1"/>
              </p:cNvSpPr>
              <p:nvPr/>
            </p:nvSpPr>
            <p:spPr bwMode="auto">
              <a:xfrm>
                <a:off x="2281587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8" name="Oval 507"/>
              <p:cNvSpPr>
                <a:spLocks noChangeArrowheads="1"/>
              </p:cNvSpPr>
              <p:nvPr/>
            </p:nvSpPr>
            <p:spPr bwMode="auto">
              <a:xfrm>
                <a:off x="2626054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9" name="Freeform 508"/>
              <p:cNvSpPr>
                <a:spLocks noEditPoints="1"/>
              </p:cNvSpPr>
              <p:nvPr/>
            </p:nvSpPr>
            <p:spPr bwMode="auto">
              <a:xfrm>
                <a:off x="2247008" y="4227729"/>
                <a:ext cx="492760" cy="85119"/>
              </a:xfrm>
              <a:custGeom>
                <a:avLst/>
                <a:gdLst>
                  <a:gd name="T0" fmla="*/ 2147483647 w 313"/>
                  <a:gd name="T1" fmla="*/ 0 h 54"/>
                  <a:gd name="T2" fmla="*/ 2147483647 w 313"/>
                  <a:gd name="T3" fmla="*/ 2147483647 h 54"/>
                  <a:gd name="T4" fmla="*/ 2147483647 w 313"/>
                  <a:gd name="T5" fmla="*/ 2147483647 h 54"/>
                  <a:gd name="T6" fmla="*/ 2147483647 w 313"/>
                  <a:gd name="T7" fmla="*/ 2147483647 h 54"/>
                  <a:gd name="T8" fmla="*/ 2147483647 w 313"/>
                  <a:gd name="T9" fmla="*/ 2147483647 h 54"/>
                  <a:gd name="T10" fmla="*/ 2147483647 w 313"/>
                  <a:gd name="T11" fmla="*/ 0 h 54"/>
                  <a:gd name="T12" fmla="*/ 2147483647 w 313"/>
                  <a:gd name="T13" fmla="*/ 0 h 54"/>
                  <a:gd name="T14" fmla="*/ 2147483647 w 313"/>
                  <a:gd name="T15" fmla="*/ 0 h 54"/>
                  <a:gd name="T16" fmla="*/ 2147483647 w 313"/>
                  <a:gd name="T17" fmla="*/ 2147483647 h 54"/>
                  <a:gd name="T18" fmla="*/ 2147483647 w 313"/>
                  <a:gd name="T19" fmla="*/ 2147483647 h 54"/>
                  <a:gd name="T20" fmla="*/ 2147483647 w 313"/>
                  <a:gd name="T21" fmla="*/ 2147483647 h 54"/>
                  <a:gd name="T22" fmla="*/ 0 w 313"/>
                  <a:gd name="T23" fmla="*/ 2147483647 h 54"/>
                  <a:gd name="T24" fmla="*/ 0 w 313"/>
                  <a:gd name="T25" fmla="*/ 0 h 54"/>
                  <a:gd name="T26" fmla="*/ 2147483647 w 313"/>
                  <a:gd name="T27" fmla="*/ 0 h 5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13" h="54">
                    <a:moveTo>
                      <a:pt x="313" y="0"/>
                    </a:moveTo>
                    <a:cubicBezTo>
                      <a:pt x="313" y="37"/>
                      <a:pt x="313" y="37"/>
                      <a:pt x="313" y="37"/>
                    </a:cubicBezTo>
                    <a:cubicBezTo>
                      <a:pt x="313" y="46"/>
                      <a:pt x="306" y="54"/>
                      <a:pt x="296" y="54"/>
                    </a:cubicBezTo>
                    <a:cubicBezTo>
                      <a:pt x="261" y="54"/>
                      <a:pt x="261" y="54"/>
                      <a:pt x="261" y="54"/>
                    </a:cubicBezTo>
                    <a:cubicBezTo>
                      <a:pt x="252" y="54"/>
                      <a:pt x="244" y="46"/>
                      <a:pt x="244" y="37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313" y="0"/>
                      <a:pt x="313" y="0"/>
                      <a:pt x="313" y="0"/>
                    </a:cubicBezTo>
                    <a:close/>
                    <a:moveTo>
                      <a:pt x="69" y="0"/>
                    </a:move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46"/>
                      <a:pt x="61" y="54"/>
                      <a:pt x="52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7" y="54"/>
                      <a:pt x="0" y="46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0" name="Rectangle 509"/>
              <p:cNvSpPr>
                <a:spLocks noChangeArrowheads="1"/>
              </p:cNvSpPr>
              <p:nvPr/>
            </p:nvSpPr>
            <p:spPr bwMode="auto">
              <a:xfrm>
                <a:off x="2415916" y="4181179"/>
                <a:ext cx="155608" cy="45219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1" name="Freeform 510"/>
              <p:cNvSpPr/>
              <p:nvPr/>
            </p:nvSpPr>
            <p:spPr bwMode="auto">
              <a:xfrm>
                <a:off x="2429881" y="3841367"/>
                <a:ext cx="127014" cy="49874"/>
              </a:xfrm>
              <a:custGeom>
                <a:avLst/>
                <a:gdLst>
                  <a:gd name="T0" fmla="*/ 0 w 81"/>
                  <a:gd name="T1" fmla="*/ 2147483647 h 32"/>
                  <a:gd name="T2" fmla="*/ 0 w 81"/>
                  <a:gd name="T3" fmla="*/ 2147483647 h 32"/>
                  <a:gd name="T4" fmla="*/ 2147483647 w 81"/>
                  <a:gd name="T5" fmla="*/ 0 h 32"/>
                  <a:gd name="T6" fmla="*/ 2147483647 w 81"/>
                  <a:gd name="T7" fmla="*/ 0 h 32"/>
                  <a:gd name="T8" fmla="*/ 2147483647 w 81"/>
                  <a:gd name="T9" fmla="*/ 2147483647 h 32"/>
                  <a:gd name="T10" fmla="*/ 2147483647 w 81"/>
                  <a:gd name="T11" fmla="*/ 2147483647 h 32"/>
                  <a:gd name="T12" fmla="*/ 0 w 8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32">
                    <a:moveTo>
                      <a:pt x="0" y="32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1" y="4"/>
                      <a:pt x="81" y="9"/>
                    </a:cubicBezTo>
                    <a:cubicBezTo>
                      <a:pt x="81" y="32"/>
                      <a:pt x="81" y="32"/>
                      <a:pt x="81" y="32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2" name="Freeform 511"/>
              <p:cNvSpPr>
                <a:spLocks noEditPoints="1"/>
              </p:cNvSpPr>
              <p:nvPr/>
            </p:nvSpPr>
            <p:spPr bwMode="auto">
              <a:xfrm>
                <a:off x="2450496" y="3852007"/>
                <a:ext cx="86449" cy="28594"/>
              </a:xfrm>
              <a:custGeom>
                <a:avLst/>
                <a:gdLst>
                  <a:gd name="T0" fmla="*/ 2147483647 w 130"/>
                  <a:gd name="T1" fmla="*/ 2147483647 h 43"/>
                  <a:gd name="T2" fmla="*/ 2147483647 w 130"/>
                  <a:gd name="T3" fmla="*/ 2147483647 h 43"/>
                  <a:gd name="T4" fmla="*/ 2147483647 w 130"/>
                  <a:gd name="T5" fmla="*/ 2147483647 h 43"/>
                  <a:gd name="T6" fmla="*/ 2147483647 w 130"/>
                  <a:gd name="T7" fmla="*/ 2147483647 h 43"/>
                  <a:gd name="T8" fmla="*/ 2147483647 w 130"/>
                  <a:gd name="T9" fmla="*/ 0 h 43"/>
                  <a:gd name="T10" fmla="*/ 2147483647 w 130"/>
                  <a:gd name="T11" fmla="*/ 0 h 43"/>
                  <a:gd name="T12" fmla="*/ 2147483647 w 130"/>
                  <a:gd name="T13" fmla="*/ 2147483647 h 43"/>
                  <a:gd name="T14" fmla="*/ 2147483647 w 130"/>
                  <a:gd name="T15" fmla="*/ 2147483647 h 43"/>
                  <a:gd name="T16" fmla="*/ 2147483647 w 130"/>
                  <a:gd name="T17" fmla="*/ 2147483647 h 43"/>
                  <a:gd name="T18" fmla="*/ 2147483647 w 130"/>
                  <a:gd name="T19" fmla="*/ 2147483647 h 43"/>
                  <a:gd name="T20" fmla="*/ 2147483647 w 130"/>
                  <a:gd name="T21" fmla="*/ 2147483647 h 43"/>
                  <a:gd name="T22" fmla="*/ 2147483647 w 130"/>
                  <a:gd name="T23" fmla="*/ 2147483647 h 43"/>
                  <a:gd name="T24" fmla="*/ 2147483647 w 130"/>
                  <a:gd name="T25" fmla="*/ 2147483647 h 43"/>
                  <a:gd name="T26" fmla="*/ 2147483647 w 130"/>
                  <a:gd name="T27" fmla="*/ 0 h 43"/>
                  <a:gd name="T28" fmla="*/ 2147483647 w 130"/>
                  <a:gd name="T29" fmla="*/ 0 h 43"/>
                  <a:gd name="T30" fmla="*/ 2147483647 w 130"/>
                  <a:gd name="T31" fmla="*/ 2147483647 h 43"/>
                  <a:gd name="T32" fmla="*/ 2147483647 w 130"/>
                  <a:gd name="T33" fmla="*/ 0 h 43"/>
                  <a:gd name="T34" fmla="*/ 2147483647 w 130"/>
                  <a:gd name="T35" fmla="*/ 0 h 43"/>
                  <a:gd name="T36" fmla="*/ 2147483647 w 130"/>
                  <a:gd name="T37" fmla="*/ 2147483647 h 43"/>
                  <a:gd name="T38" fmla="*/ 2147483647 w 130"/>
                  <a:gd name="T39" fmla="*/ 2147483647 h 43"/>
                  <a:gd name="T40" fmla="*/ 2147483647 w 130"/>
                  <a:gd name="T41" fmla="*/ 2147483647 h 43"/>
                  <a:gd name="T42" fmla="*/ 2147483647 w 130"/>
                  <a:gd name="T43" fmla="*/ 2147483647 h 43"/>
                  <a:gd name="T44" fmla="*/ 2147483647 w 130"/>
                  <a:gd name="T45" fmla="*/ 2147483647 h 43"/>
                  <a:gd name="T46" fmla="*/ 2147483647 w 130"/>
                  <a:gd name="T47" fmla="*/ 2147483647 h 43"/>
                  <a:gd name="T48" fmla="*/ 2147483647 w 130"/>
                  <a:gd name="T49" fmla="*/ 2147483647 h 43"/>
                  <a:gd name="T50" fmla="*/ 2147483647 w 130"/>
                  <a:gd name="T51" fmla="*/ 2147483647 h 43"/>
                  <a:gd name="T52" fmla="*/ 2147483647 w 130"/>
                  <a:gd name="T53" fmla="*/ 0 h 43"/>
                  <a:gd name="T54" fmla="*/ 2147483647 w 130"/>
                  <a:gd name="T55" fmla="*/ 0 h 43"/>
                  <a:gd name="T56" fmla="*/ 2147483647 w 130"/>
                  <a:gd name="T57" fmla="*/ 2147483647 h 43"/>
                  <a:gd name="T58" fmla="*/ 2147483647 w 130"/>
                  <a:gd name="T59" fmla="*/ 2147483647 h 43"/>
                  <a:gd name="T60" fmla="*/ 2147483647 w 130"/>
                  <a:gd name="T61" fmla="*/ 0 h 43"/>
                  <a:gd name="T62" fmla="*/ 2147483647 w 130"/>
                  <a:gd name="T63" fmla="*/ 0 h 43"/>
                  <a:gd name="T64" fmla="*/ 2147483647 w 130"/>
                  <a:gd name="T65" fmla="*/ 2147483647 h 43"/>
                  <a:gd name="T66" fmla="*/ 2147483647 w 130"/>
                  <a:gd name="T67" fmla="*/ 2147483647 h 43"/>
                  <a:gd name="T68" fmla="*/ 2147483647 w 130"/>
                  <a:gd name="T69" fmla="*/ 0 h 43"/>
                  <a:gd name="T70" fmla="*/ 2147483647 w 130"/>
                  <a:gd name="T71" fmla="*/ 0 h 43"/>
                  <a:gd name="T72" fmla="*/ 2147483647 w 130"/>
                  <a:gd name="T73" fmla="*/ 0 h 43"/>
                  <a:gd name="T74" fmla="*/ 2147483647 w 130"/>
                  <a:gd name="T75" fmla="*/ 0 h 43"/>
                  <a:gd name="T76" fmla="*/ 2147483647 w 130"/>
                  <a:gd name="T77" fmla="*/ 2147483647 h 43"/>
                  <a:gd name="T78" fmla="*/ 2147483647 w 130"/>
                  <a:gd name="T79" fmla="*/ 2147483647 h 43"/>
                  <a:gd name="T80" fmla="*/ 2147483647 w 130"/>
                  <a:gd name="T81" fmla="*/ 2147483647 h 43"/>
                  <a:gd name="T82" fmla="*/ 2147483647 w 130"/>
                  <a:gd name="T83" fmla="*/ 2147483647 h 43"/>
                  <a:gd name="T84" fmla="*/ 2147483647 w 130"/>
                  <a:gd name="T85" fmla="*/ 2147483647 h 43"/>
                  <a:gd name="T86" fmla="*/ 2147483647 w 130"/>
                  <a:gd name="T87" fmla="*/ 2147483647 h 43"/>
                  <a:gd name="T88" fmla="*/ 2147483647 w 130"/>
                  <a:gd name="T89" fmla="*/ 2147483647 h 43"/>
                  <a:gd name="T90" fmla="*/ 2147483647 w 130"/>
                  <a:gd name="T91" fmla="*/ 2147483647 h 43"/>
                  <a:gd name="T92" fmla="*/ 2147483647 w 130"/>
                  <a:gd name="T93" fmla="*/ 2147483647 h 43"/>
                  <a:gd name="T94" fmla="*/ 2147483647 w 130"/>
                  <a:gd name="T95" fmla="*/ 0 h 43"/>
                  <a:gd name="T96" fmla="*/ 2147483647 w 130"/>
                  <a:gd name="T97" fmla="*/ 2147483647 h 43"/>
                  <a:gd name="T98" fmla="*/ 2147483647 w 130"/>
                  <a:gd name="T99" fmla="*/ 2147483647 h 43"/>
                  <a:gd name="T100" fmla="*/ 0 w 130"/>
                  <a:gd name="T101" fmla="*/ 2147483647 h 43"/>
                  <a:gd name="T102" fmla="*/ 0 w 130"/>
                  <a:gd name="T103" fmla="*/ 0 h 43"/>
                  <a:gd name="T104" fmla="*/ 2147483647 w 130"/>
                  <a:gd name="T105" fmla="*/ 0 h 43"/>
                  <a:gd name="T106" fmla="*/ 2147483647 w 130"/>
                  <a:gd name="T107" fmla="*/ 2147483647 h 43"/>
                  <a:gd name="T108" fmla="*/ 2147483647 w 130"/>
                  <a:gd name="T109" fmla="*/ 2147483647 h 43"/>
                  <a:gd name="T110" fmla="*/ 2147483647 w 130"/>
                  <a:gd name="T111" fmla="*/ 2147483647 h 43"/>
                  <a:gd name="T112" fmla="*/ 2147483647 w 130"/>
                  <a:gd name="T113" fmla="*/ 2147483647 h 43"/>
                  <a:gd name="T114" fmla="*/ 2147483647 w 130"/>
                  <a:gd name="T115" fmla="*/ 2147483647 h 43"/>
                  <a:gd name="T116" fmla="*/ 2147483647 w 130"/>
                  <a:gd name="T117" fmla="*/ 2147483647 h 43"/>
                  <a:gd name="T118" fmla="*/ 2147483647 w 130"/>
                  <a:gd name="T119" fmla="*/ 2147483647 h 43"/>
                  <a:gd name="T120" fmla="*/ 2147483647 w 130"/>
                  <a:gd name="T121" fmla="*/ 2147483647 h 43"/>
                  <a:gd name="T122" fmla="*/ 2147483647 w 130"/>
                  <a:gd name="T123" fmla="*/ 2147483647 h 4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30" h="43">
                    <a:moveTo>
                      <a:pt x="54" y="33"/>
                    </a:moveTo>
                    <a:lnTo>
                      <a:pt x="54" y="26"/>
                    </a:lnTo>
                    <a:lnTo>
                      <a:pt x="59" y="26"/>
                    </a:lnTo>
                    <a:lnTo>
                      <a:pt x="54" y="10"/>
                    </a:lnTo>
                    <a:lnTo>
                      <a:pt x="54" y="0"/>
                    </a:lnTo>
                    <a:lnTo>
                      <a:pt x="59" y="0"/>
                    </a:lnTo>
                    <a:lnTo>
                      <a:pt x="75" y="43"/>
                    </a:lnTo>
                    <a:lnTo>
                      <a:pt x="66" y="43"/>
                    </a:lnTo>
                    <a:lnTo>
                      <a:pt x="61" y="33"/>
                    </a:lnTo>
                    <a:lnTo>
                      <a:pt x="54" y="33"/>
                    </a:lnTo>
                    <a:close/>
                    <a:moveTo>
                      <a:pt x="75" y="43"/>
                    </a:moveTo>
                    <a:lnTo>
                      <a:pt x="89" y="19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6" y="15"/>
                    </a:lnTo>
                    <a:lnTo>
                      <a:pt x="104" y="0"/>
                    </a:lnTo>
                    <a:lnTo>
                      <a:pt x="115" y="0"/>
                    </a:lnTo>
                    <a:lnTo>
                      <a:pt x="101" y="22"/>
                    </a:lnTo>
                    <a:lnTo>
                      <a:pt x="115" y="43"/>
                    </a:lnTo>
                    <a:lnTo>
                      <a:pt x="106" y="43"/>
                    </a:lnTo>
                    <a:lnTo>
                      <a:pt x="96" y="29"/>
                    </a:lnTo>
                    <a:lnTo>
                      <a:pt x="87" y="43"/>
                    </a:lnTo>
                    <a:lnTo>
                      <a:pt x="75" y="43"/>
                    </a:lnTo>
                    <a:close/>
                    <a:moveTo>
                      <a:pt x="120" y="43"/>
                    </a:moveTo>
                    <a:lnTo>
                      <a:pt x="120" y="0"/>
                    </a:lnTo>
                    <a:lnTo>
                      <a:pt x="130" y="0"/>
                    </a:lnTo>
                    <a:lnTo>
                      <a:pt x="130" y="43"/>
                    </a:lnTo>
                    <a:lnTo>
                      <a:pt x="120" y="43"/>
                    </a:lnTo>
                    <a:close/>
                    <a:moveTo>
                      <a:pt x="33" y="0"/>
                    </a:moveTo>
                    <a:lnTo>
                      <a:pt x="35" y="0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3" y="0"/>
                    </a:lnTo>
                    <a:close/>
                    <a:moveTo>
                      <a:pt x="54" y="0"/>
                    </a:moveTo>
                    <a:lnTo>
                      <a:pt x="49" y="0"/>
                    </a:lnTo>
                    <a:lnTo>
                      <a:pt x="33" y="38"/>
                    </a:lnTo>
                    <a:lnTo>
                      <a:pt x="33" y="43"/>
                    </a:lnTo>
                    <a:lnTo>
                      <a:pt x="40" y="43"/>
                    </a:lnTo>
                    <a:lnTo>
                      <a:pt x="44" y="33"/>
                    </a:lnTo>
                    <a:lnTo>
                      <a:pt x="54" y="33"/>
                    </a:lnTo>
                    <a:lnTo>
                      <a:pt x="54" y="26"/>
                    </a:lnTo>
                    <a:lnTo>
                      <a:pt x="47" y="26"/>
                    </a:lnTo>
                    <a:lnTo>
                      <a:pt x="54" y="10"/>
                    </a:lnTo>
                    <a:lnTo>
                      <a:pt x="54" y="0"/>
                    </a:lnTo>
                    <a:close/>
                    <a:moveTo>
                      <a:pt x="14" y="43"/>
                    </a:moveTo>
                    <a:lnTo>
                      <a:pt x="14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21" y="7"/>
                    </a:lnTo>
                    <a:lnTo>
                      <a:pt x="21" y="43"/>
                    </a:lnTo>
                    <a:lnTo>
                      <a:pt x="14" y="43"/>
                    </a:lnTo>
                    <a:close/>
                    <a:moveTo>
                      <a:pt x="33" y="38"/>
                    </a:moveTo>
                    <a:lnTo>
                      <a:pt x="30" y="43"/>
                    </a:lnTo>
                    <a:lnTo>
                      <a:pt x="33" y="43"/>
                    </a:lnTo>
                    <a:lnTo>
                      <a:pt x="33" y="38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3" name="Rectangle 512"/>
              <p:cNvSpPr>
                <a:spLocks noChangeArrowheads="1"/>
              </p:cNvSpPr>
              <p:nvPr/>
            </p:nvSpPr>
            <p:spPr bwMode="auto">
              <a:xfrm>
                <a:off x="2390646" y="4100715"/>
                <a:ext cx="205483" cy="1064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4" name="Freeform 513"/>
              <p:cNvSpPr/>
              <p:nvPr/>
            </p:nvSpPr>
            <p:spPr bwMode="auto">
              <a:xfrm>
                <a:off x="2390646" y="4119335"/>
                <a:ext cx="205483" cy="7980"/>
              </a:xfrm>
              <a:custGeom>
                <a:avLst/>
                <a:gdLst>
                  <a:gd name="T0" fmla="*/ 0 w 131"/>
                  <a:gd name="T1" fmla="*/ 0 h 5"/>
                  <a:gd name="T2" fmla="*/ 2147483647 w 131"/>
                  <a:gd name="T3" fmla="*/ 0 h 5"/>
                  <a:gd name="T4" fmla="*/ 2147483647 w 131"/>
                  <a:gd name="T5" fmla="*/ 2147483647 h 5"/>
                  <a:gd name="T6" fmla="*/ 0 w 131"/>
                  <a:gd name="T7" fmla="*/ 2147483647 h 5"/>
                  <a:gd name="T8" fmla="*/ 0 w 13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5">
                    <a:moveTo>
                      <a:pt x="0" y="0"/>
                    </a:moveTo>
                    <a:cubicBezTo>
                      <a:pt x="44" y="0"/>
                      <a:pt x="87" y="0"/>
                      <a:pt x="131" y="0"/>
                    </a:cubicBezTo>
                    <a:cubicBezTo>
                      <a:pt x="131" y="2"/>
                      <a:pt x="131" y="3"/>
                      <a:pt x="131" y="5"/>
                    </a:cubicBezTo>
                    <a:cubicBezTo>
                      <a:pt x="87" y="5"/>
                      <a:pt x="44" y="5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5" name="Rectangle 514"/>
              <p:cNvSpPr>
                <a:spLocks noChangeArrowheads="1"/>
              </p:cNvSpPr>
              <p:nvPr/>
            </p:nvSpPr>
            <p:spPr bwMode="auto">
              <a:xfrm>
                <a:off x="2390646" y="4136624"/>
                <a:ext cx="205483" cy="665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5135" y="1607"/>
              <a:ext cx="20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不考虑第三方物流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1130935" y="1927225"/>
            <a:ext cx="638175" cy="58928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911350" y="1899285"/>
            <a:ext cx="1303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hangingPunct="1">
              <a:spcBef>
                <a:spcPct val="20000"/>
              </a:spcBef>
            </a:pPr>
            <a:r>
              <a:rPr 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735060" y="1830705"/>
            <a:ext cx="2179320" cy="645160"/>
            <a:chOff x="13755" y="2840"/>
            <a:chExt cx="3432" cy="1016"/>
          </a:xfrm>
        </p:grpSpPr>
        <p:grpSp>
          <p:nvGrpSpPr>
            <p:cNvPr id="33816" name="组合 222"/>
            <p:cNvGrpSpPr/>
            <p:nvPr/>
          </p:nvGrpSpPr>
          <p:grpSpPr bwMode="auto">
            <a:xfrm>
              <a:off x="13755" y="2871"/>
              <a:ext cx="1046" cy="956"/>
              <a:chOff x="12823053" y="2481652"/>
              <a:chExt cx="915076" cy="913962"/>
            </a:xfrm>
          </p:grpSpPr>
          <p:sp>
            <p:nvSpPr>
              <p:cNvPr id="33868" name="Freeform 78"/>
              <p:cNvSpPr/>
              <p:nvPr/>
            </p:nvSpPr>
            <p:spPr bwMode="auto">
              <a:xfrm>
                <a:off x="12823053" y="2481652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A9C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9" name="Rectangle 128"/>
              <p:cNvSpPr>
                <a:spLocks noChangeArrowheads="1"/>
              </p:cNvSpPr>
              <p:nvPr/>
            </p:nvSpPr>
            <p:spPr bwMode="auto">
              <a:xfrm>
                <a:off x="12956641" y="2806715"/>
                <a:ext cx="645674" cy="2627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0" name="Rectangle 129"/>
              <p:cNvSpPr>
                <a:spLocks noChangeArrowheads="1"/>
              </p:cNvSpPr>
              <p:nvPr/>
            </p:nvSpPr>
            <p:spPr bwMode="auto">
              <a:xfrm>
                <a:off x="129711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1" name="Rectangle 130"/>
              <p:cNvSpPr>
                <a:spLocks noChangeArrowheads="1"/>
              </p:cNvSpPr>
              <p:nvPr/>
            </p:nvSpPr>
            <p:spPr bwMode="auto">
              <a:xfrm>
                <a:off x="131815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2" name="Rectangle 131"/>
              <p:cNvSpPr>
                <a:spLocks noChangeArrowheads="1"/>
              </p:cNvSpPr>
              <p:nvPr/>
            </p:nvSpPr>
            <p:spPr bwMode="auto">
              <a:xfrm>
                <a:off x="13391914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3" name="Rectangle 132"/>
              <p:cNvSpPr>
                <a:spLocks noChangeArrowheads="1"/>
              </p:cNvSpPr>
              <p:nvPr/>
            </p:nvSpPr>
            <p:spPr bwMode="auto">
              <a:xfrm>
                <a:off x="129688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4" name="Rectangle 133"/>
              <p:cNvSpPr>
                <a:spLocks noChangeArrowheads="1"/>
              </p:cNvSpPr>
              <p:nvPr/>
            </p:nvSpPr>
            <p:spPr bwMode="auto">
              <a:xfrm>
                <a:off x="1300450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5" name="Rectangle 134"/>
              <p:cNvSpPr>
                <a:spLocks noChangeArrowheads="1"/>
              </p:cNvSpPr>
              <p:nvPr/>
            </p:nvSpPr>
            <p:spPr bwMode="auto">
              <a:xfrm>
                <a:off x="1303679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6" name="Rectangle 135"/>
              <p:cNvSpPr>
                <a:spLocks noChangeArrowheads="1"/>
              </p:cNvSpPr>
              <p:nvPr/>
            </p:nvSpPr>
            <p:spPr bwMode="auto">
              <a:xfrm>
                <a:off x="1307019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7" name="Rectangle 136"/>
              <p:cNvSpPr>
                <a:spLocks noChangeArrowheads="1"/>
              </p:cNvSpPr>
              <p:nvPr/>
            </p:nvSpPr>
            <p:spPr bwMode="auto">
              <a:xfrm>
                <a:off x="131035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8" name="Rectangle 137"/>
              <p:cNvSpPr>
                <a:spLocks noChangeArrowheads="1"/>
              </p:cNvSpPr>
              <p:nvPr/>
            </p:nvSpPr>
            <p:spPr bwMode="auto">
              <a:xfrm>
                <a:off x="13135871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9" name="Rectangle 138"/>
              <p:cNvSpPr>
                <a:spLocks noChangeArrowheads="1"/>
              </p:cNvSpPr>
              <p:nvPr/>
            </p:nvSpPr>
            <p:spPr bwMode="auto">
              <a:xfrm>
                <a:off x="1317149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0" name="Rectangle 139"/>
              <p:cNvSpPr>
                <a:spLocks noChangeArrowheads="1"/>
              </p:cNvSpPr>
              <p:nvPr/>
            </p:nvSpPr>
            <p:spPr bwMode="auto">
              <a:xfrm>
                <a:off x="1320377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1" name="Rectangle 140"/>
              <p:cNvSpPr>
                <a:spLocks noChangeArrowheads="1"/>
              </p:cNvSpPr>
              <p:nvPr/>
            </p:nvSpPr>
            <p:spPr bwMode="auto">
              <a:xfrm>
                <a:off x="13237175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2" name="Rectangle 141"/>
              <p:cNvSpPr>
                <a:spLocks noChangeArrowheads="1"/>
              </p:cNvSpPr>
              <p:nvPr/>
            </p:nvSpPr>
            <p:spPr bwMode="auto">
              <a:xfrm>
                <a:off x="1327057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3" name="Rectangle 142"/>
              <p:cNvSpPr>
                <a:spLocks noChangeArrowheads="1"/>
              </p:cNvSpPr>
              <p:nvPr/>
            </p:nvSpPr>
            <p:spPr bwMode="auto">
              <a:xfrm>
                <a:off x="1330508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4" name="Rectangle 143"/>
              <p:cNvSpPr>
                <a:spLocks noChangeArrowheads="1"/>
              </p:cNvSpPr>
              <p:nvPr/>
            </p:nvSpPr>
            <p:spPr bwMode="auto">
              <a:xfrm>
                <a:off x="1333847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5" name="Rectangle 144"/>
              <p:cNvSpPr>
                <a:spLocks noChangeArrowheads="1"/>
              </p:cNvSpPr>
              <p:nvPr/>
            </p:nvSpPr>
            <p:spPr bwMode="auto">
              <a:xfrm>
                <a:off x="1337076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6" name="Rectangle 145"/>
              <p:cNvSpPr>
                <a:spLocks noChangeArrowheads="1"/>
              </p:cNvSpPr>
              <p:nvPr/>
            </p:nvSpPr>
            <p:spPr bwMode="auto">
              <a:xfrm>
                <a:off x="1340415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7" name="Rectangle 146"/>
              <p:cNvSpPr>
                <a:spLocks noChangeArrowheads="1"/>
              </p:cNvSpPr>
              <p:nvPr/>
            </p:nvSpPr>
            <p:spPr bwMode="auto">
              <a:xfrm>
                <a:off x="1343867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8" name="Rectangle 147"/>
              <p:cNvSpPr>
                <a:spLocks noChangeArrowheads="1"/>
              </p:cNvSpPr>
              <p:nvPr/>
            </p:nvSpPr>
            <p:spPr bwMode="auto">
              <a:xfrm>
                <a:off x="1347206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9" name="Rectangle 148"/>
              <p:cNvSpPr>
                <a:spLocks noChangeArrowheads="1"/>
              </p:cNvSpPr>
              <p:nvPr/>
            </p:nvSpPr>
            <p:spPr bwMode="auto">
              <a:xfrm>
                <a:off x="1350546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0" name="Rectangle 149"/>
              <p:cNvSpPr>
                <a:spLocks noChangeArrowheads="1"/>
              </p:cNvSpPr>
              <p:nvPr/>
            </p:nvSpPr>
            <p:spPr bwMode="auto">
              <a:xfrm>
                <a:off x="1353774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1" name="Rectangle 150"/>
              <p:cNvSpPr>
                <a:spLocks noChangeArrowheads="1"/>
              </p:cNvSpPr>
              <p:nvPr/>
            </p:nvSpPr>
            <p:spPr bwMode="auto">
              <a:xfrm>
                <a:off x="13571144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2" name="Rectangle 151"/>
              <p:cNvSpPr>
                <a:spLocks noChangeArrowheads="1"/>
              </p:cNvSpPr>
              <p:nvPr/>
            </p:nvSpPr>
            <p:spPr bwMode="auto">
              <a:xfrm>
                <a:off x="129688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3" name="Rectangle 152"/>
              <p:cNvSpPr>
                <a:spLocks noChangeArrowheads="1"/>
              </p:cNvSpPr>
              <p:nvPr/>
            </p:nvSpPr>
            <p:spPr bwMode="auto">
              <a:xfrm>
                <a:off x="1300450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4" name="Rectangle 153"/>
              <p:cNvSpPr>
                <a:spLocks noChangeArrowheads="1"/>
              </p:cNvSpPr>
              <p:nvPr/>
            </p:nvSpPr>
            <p:spPr bwMode="auto">
              <a:xfrm>
                <a:off x="1303679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5" name="Rectangle 154"/>
              <p:cNvSpPr>
                <a:spLocks noChangeArrowheads="1"/>
              </p:cNvSpPr>
              <p:nvPr/>
            </p:nvSpPr>
            <p:spPr bwMode="auto">
              <a:xfrm>
                <a:off x="1307019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6" name="Rectangle 155"/>
              <p:cNvSpPr>
                <a:spLocks noChangeArrowheads="1"/>
              </p:cNvSpPr>
              <p:nvPr/>
            </p:nvSpPr>
            <p:spPr bwMode="auto">
              <a:xfrm>
                <a:off x="131035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7" name="Rectangle 156"/>
              <p:cNvSpPr>
                <a:spLocks noChangeArrowheads="1"/>
              </p:cNvSpPr>
              <p:nvPr/>
            </p:nvSpPr>
            <p:spPr bwMode="auto">
              <a:xfrm>
                <a:off x="13135871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8" name="Rectangle 157"/>
              <p:cNvSpPr>
                <a:spLocks noChangeArrowheads="1"/>
              </p:cNvSpPr>
              <p:nvPr/>
            </p:nvSpPr>
            <p:spPr bwMode="auto">
              <a:xfrm>
                <a:off x="1317149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9" name="Rectangle 158"/>
              <p:cNvSpPr>
                <a:spLocks noChangeArrowheads="1"/>
              </p:cNvSpPr>
              <p:nvPr/>
            </p:nvSpPr>
            <p:spPr bwMode="auto">
              <a:xfrm>
                <a:off x="1320377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0" name="Rectangle 159"/>
              <p:cNvSpPr>
                <a:spLocks noChangeArrowheads="1"/>
              </p:cNvSpPr>
              <p:nvPr/>
            </p:nvSpPr>
            <p:spPr bwMode="auto">
              <a:xfrm>
                <a:off x="13237175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1" name="Rectangle 160"/>
              <p:cNvSpPr>
                <a:spLocks noChangeArrowheads="1"/>
              </p:cNvSpPr>
              <p:nvPr/>
            </p:nvSpPr>
            <p:spPr bwMode="auto">
              <a:xfrm>
                <a:off x="1327057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2" name="Rectangle 161"/>
              <p:cNvSpPr>
                <a:spLocks noChangeArrowheads="1"/>
              </p:cNvSpPr>
              <p:nvPr/>
            </p:nvSpPr>
            <p:spPr bwMode="auto">
              <a:xfrm>
                <a:off x="1330508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3" name="Rectangle 162"/>
              <p:cNvSpPr>
                <a:spLocks noChangeArrowheads="1"/>
              </p:cNvSpPr>
              <p:nvPr/>
            </p:nvSpPr>
            <p:spPr bwMode="auto">
              <a:xfrm>
                <a:off x="1333847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4" name="Rectangle 163"/>
              <p:cNvSpPr>
                <a:spLocks noChangeArrowheads="1"/>
              </p:cNvSpPr>
              <p:nvPr/>
            </p:nvSpPr>
            <p:spPr bwMode="auto">
              <a:xfrm>
                <a:off x="1337076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5" name="Rectangle 164"/>
              <p:cNvSpPr>
                <a:spLocks noChangeArrowheads="1"/>
              </p:cNvSpPr>
              <p:nvPr/>
            </p:nvSpPr>
            <p:spPr bwMode="auto">
              <a:xfrm>
                <a:off x="1340415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6" name="Rectangle 165"/>
              <p:cNvSpPr>
                <a:spLocks noChangeArrowheads="1"/>
              </p:cNvSpPr>
              <p:nvPr/>
            </p:nvSpPr>
            <p:spPr bwMode="auto">
              <a:xfrm>
                <a:off x="1343867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7" name="Rectangle 166"/>
              <p:cNvSpPr>
                <a:spLocks noChangeArrowheads="1"/>
              </p:cNvSpPr>
              <p:nvPr/>
            </p:nvSpPr>
            <p:spPr bwMode="auto">
              <a:xfrm>
                <a:off x="1347206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8" name="Rectangle 167"/>
              <p:cNvSpPr>
                <a:spLocks noChangeArrowheads="1"/>
              </p:cNvSpPr>
              <p:nvPr/>
            </p:nvSpPr>
            <p:spPr bwMode="auto">
              <a:xfrm>
                <a:off x="1350546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9" name="Rectangle 168"/>
              <p:cNvSpPr>
                <a:spLocks noChangeArrowheads="1"/>
              </p:cNvSpPr>
              <p:nvPr/>
            </p:nvSpPr>
            <p:spPr bwMode="auto">
              <a:xfrm>
                <a:off x="1353774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0" name="Rectangle 169"/>
              <p:cNvSpPr>
                <a:spLocks noChangeArrowheads="1"/>
              </p:cNvSpPr>
              <p:nvPr/>
            </p:nvSpPr>
            <p:spPr bwMode="auto">
              <a:xfrm>
                <a:off x="13571144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1" name="Freeform 170"/>
              <p:cNvSpPr/>
              <p:nvPr/>
            </p:nvSpPr>
            <p:spPr bwMode="auto">
              <a:xfrm>
                <a:off x="12823053" y="2806715"/>
                <a:ext cx="779262" cy="588899"/>
              </a:xfrm>
              <a:custGeom>
                <a:avLst/>
                <a:gdLst>
                  <a:gd name="T0" fmla="*/ 2147483647 w 448"/>
                  <a:gd name="T1" fmla="*/ 0 h 339"/>
                  <a:gd name="T2" fmla="*/ 0 w 448"/>
                  <a:gd name="T3" fmla="*/ 2147483647 h 339"/>
                  <a:gd name="T4" fmla="*/ 0 w 448"/>
                  <a:gd name="T5" fmla="*/ 2147483647 h 339"/>
                  <a:gd name="T6" fmla="*/ 2147483647 w 448"/>
                  <a:gd name="T7" fmla="*/ 2147483647 h 339"/>
                  <a:gd name="T8" fmla="*/ 2147483647 w 448"/>
                  <a:gd name="T9" fmla="*/ 2147483647 h 339"/>
                  <a:gd name="T10" fmla="*/ 2147483647 w 448"/>
                  <a:gd name="T11" fmla="*/ 2147483647 h 339"/>
                  <a:gd name="T12" fmla="*/ 2147483647 w 448"/>
                  <a:gd name="T13" fmla="*/ 2147483647 h 339"/>
                  <a:gd name="T14" fmla="*/ 2147483647 w 448"/>
                  <a:gd name="T15" fmla="*/ 0 h 3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8" h="339">
                    <a:moveTo>
                      <a:pt x="77" y="0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303"/>
                      <a:pt x="35" y="339"/>
                      <a:pt x="79" y="339"/>
                    </a:cubicBezTo>
                    <a:cubicBezTo>
                      <a:pt x="307" y="339"/>
                      <a:pt x="307" y="339"/>
                      <a:pt x="307" y="339"/>
                    </a:cubicBezTo>
                    <a:cubicBezTo>
                      <a:pt x="448" y="151"/>
                      <a:pt x="448" y="151"/>
                      <a:pt x="448" y="151"/>
                    </a:cubicBezTo>
                    <a:cubicBezTo>
                      <a:pt x="77" y="151"/>
                      <a:pt x="77" y="151"/>
                      <a:pt x="77" y="151"/>
                    </a:cubicBez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5135" y="2840"/>
              <a:ext cx="20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建立信用评价系统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605" y="3669665"/>
            <a:ext cx="2136775" cy="645160"/>
            <a:chOff x="13822" y="5824"/>
            <a:chExt cx="3365" cy="1016"/>
          </a:xfrm>
        </p:grpSpPr>
        <p:grpSp>
          <p:nvGrpSpPr>
            <p:cNvPr id="33801" name="组合 73"/>
            <p:cNvGrpSpPr/>
            <p:nvPr/>
          </p:nvGrpSpPr>
          <p:grpSpPr bwMode="auto">
            <a:xfrm>
              <a:off x="13822" y="5854"/>
              <a:ext cx="1037" cy="957"/>
              <a:chOff x="7957837" y="2487563"/>
              <a:chExt cx="915076" cy="915076"/>
            </a:xfrm>
          </p:grpSpPr>
          <p:sp>
            <p:nvSpPr>
              <p:cNvPr id="34036" name="Freeform 73"/>
              <p:cNvSpPr/>
              <p:nvPr/>
            </p:nvSpPr>
            <p:spPr bwMode="auto">
              <a:xfrm>
                <a:off x="7957837" y="2487563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0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0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F5A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7" name="Freeform 97"/>
              <p:cNvSpPr/>
              <p:nvPr/>
            </p:nvSpPr>
            <p:spPr bwMode="auto">
              <a:xfrm>
                <a:off x="8214993" y="2635623"/>
                <a:ext cx="398537" cy="618957"/>
              </a:xfrm>
              <a:custGeom>
                <a:avLst/>
                <a:gdLst>
                  <a:gd name="T0" fmla="*/ 2147483647 w 229"/>
                  <a:gd name="T1" fmla="*/ 2147483647 h 356"/>
                  <a:gd name="T2" fmla="*/ 2147483647 w 229"/>
                  <a:gd name="T3" fmla="*/ 2147483647 h 356"/>
                  <a:gd name="T4" fmla="*/ 2147483647 w 229"/>
                  <a:gd name="T5" fmla="*/ 2147483647 h 356"/>
                  <a:gd name="T6" fmla="*/ 0 w 229"/>
                  <a:gd name="T7" fmla="*/ 2147483647 h 356"/>
                  <a:gd name="T8" fmla="*/ 0 w 229"/>
                  <a:gd name="T9" fmla="*/ 2147483647 h 356"/>
                  <a:gd name="T10" fmla="*/ 2147483647 w 229"/>
                  <a:gd name="T11" fmla="*/ 0 h 356"/>
                  <a:gd name="T12" fmla="*/ 2147483647 w 229"/>
                  <a:gd name="T13" fmla="*/ 0 h 356"/>
                  <a:gd name="T14" fmla="*/ 2147483647 w 229"/>
                  <a:gd name="T15" fmla="*/ 2147483647 h 356"/>
                  <a:gd name="T16" fmla="*/ 2147483647 w 229"/>
                  <a:gd name="T17" fmla="*/ 2147483647 h 3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9" h="356">
                    <a:moveTo>
                      <a:pt x="229" y="310"/>
                    </a:moveTo>
                    <a:cubicBezTo>
                      <a:pt x="229" y="335"/>
                      <a:pt x="209" y="356"/>
                      <a:pt x="183" y="356"/>
                    </a:cubicBezTo>
                    <a:cubicBezTo>
                      <a:pt x="46" y="356"/>
                      <a:pt x="46" y="356"/>
                      <a:pt x="46" y="356"/>
                    </a:cubicBezTo>
                    <a:cubicBezTo>
                      <a:pt x="20" y="356"/>
                      <a:pt x="0" y="335"/>
                      <a:pt x="0" y="3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9" y="0"/>
                      <a:pt x="229" y="20"/>
                      <a:pt x="229" y="46"/>
                    </a:cubicBezTo>
                    <a:lnTo>
                      <a:pt x="229" y="3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8" name="Freeform 98"/>
              <p:cNvSpPr/>
              <p:nvPr/>
            </p:nvSpPr>
            <p:spPr bwMode="auto">
              <a:xfrm>
                <a:off x="7957837" y="2697963"/>
                <a:ext cx="595579" cy="704675"/>
              </a:xfrm>
              <a:custGeom>
                <a:avLst/>
                <a:gdLst>
                  <a:gd name="T0" fmla="*/ 2147483647 w 342"/>
                  <a:gd name="T1" fmla="*/ 2147483647 h 405"/>
                  <a:gd name="T2" fmla="*/ 2147483647 w 342"/>
                  <a:gd name="T3" fmla="*/ 2147483647 h 405"/>
                  <a:gd name="T4" fmla="*/ 2147483647 w 342"/>
                  <a:gd name="T5" fmla="*/ 2147483647 h 405"/>
                  <a:gd name="T6" fmla="*/ 2147483647 w 342"/>
                  <a:gd name="T7" fmla="*/ 2147483647 h 405"/>
                  <a:gd name="T8" fmla="*/ 2147483647 w 342"/>
                  <a:gd name="T9" fmla="*/ 2147483647 h 405"/>
                  <a:gd name="T10" fmla="*/ 2147483647 w 342"/>
                  <a:gd name="T11" fmla="*/ 0 h 405"/>
                  <a:gd name="T12" fmla="*/ 0 w 342"/>
                  <a:gd name="T13" fmla="*/ 2147483647 h 405"/>
                  <a:gd name="T14" fmla="*/ 0 w 342"/>
                  <a:gd name="T15" fmla="*/ 2147483647 h 405"/>
                  <a:gd name="T16" fmla="*/ 2147483647 w 342"/>
                  <a:gd name="T17" fmla="*/ 2147483647 h 405"/>
                  <a:gd name="T18" fmla="*/ 2147483647 w 342"/>
                  <a:gd name="T19" fmla="*/ 2147483647 h 405"/>
                  <a:gd name="T20" fmla="*/ 2147483647 w 342"/>
                  <a:gd name="T21" fmla="*/ 2147483647 h 405"/>
                  <a:gd name="T22" fmla="*/ 2147483647 w 342"/>
                  <a:gd name="T23" fmla="*/ 2147483647 h 405"/>
                  <a:gd name="T24" fmla="*/ 2147483647 w 342"/>
                  <a:gd name="T25" fmla="*/ 2147483647 h 4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2" h="405">
                    <a:moveTo>
                      <a:pt x="331" y="320"/>
                    </a:moveTo>
                    <a:cubicBezTo>
                      <a:pt x="194" y="320"/>
                      <a:pt x="194" y="320"/>
                      <a:pt x="194" y="320"/>
                    </a:cubicBezTo>
                    <a:cubicBezTo>
                      <a:pt x="168" y="320"/>
                      <a:pt x="148" y="299"/>
                      <a:pt x="148" y="274"/>
                    </a:cubicBezTo>
                    <a:cubicBezTo>
                      <a:pt x="148" y="10"/>
                      <a:pt x="148" y="10"/>
                      <a:pt x="148" y="10"/>
                    </a:cubicBezTo>
                    <a:cubicBezTo>
                      <a:pt x="148" y="7"/>
                      <a:pt x="148" y="4"/>
                      <a:pt x="149" y="1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0" y="369"/>
                      <a:pt x="35" y="405"/>
                      <a:pt x="79" y="40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1" y="319"/>
                      <a:pt x="341" y="319"/>
                      <a:pt x="341" y="319"/>
                    </a:cubicBezTo>
                    <a:cubicBezTo>
                      <a:pt x="338" y="319"/>
                      <a:pt x="335" y="320"/>
                      <a:pt x="331" y="320"/>
                    </a:cubicBez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9" name="Freeform 99"/>
              <p:cNvSpPr/>
              <p:nvPr/>
            </p:nvSpPr>
            <p:spPr bwMode="auto">
              <a:xfrm>
                <a:off x="8255070" y="2697963"/>
                <a:ext cx="318384" cy="420801"/>
              </a:xfrm>
              <a:custGeom>
                <a:avLst/>
                <a:gdLst>
                  <a:gd name="T0" fmla="*/ 2147483647 w 183"/>
                  <a:gd name="T1" fmla="*/ 2147483647 h 242"/>
                  <a:gd name="T2" fmla="*/ 2147483647 w 183"/>
                  <a:gd name="T3" fmla="*/ 2147483647 h 242"/>
                  <a:gd name="T4" fmla="*/ 2147483647 w 183"/>
                  <a:gd name="T5" fmla="*/ 2147483647 h 242"/>
                  <a:gd name="T6" fmla="*/ 0 w 183"/>
                  <a:gd name="T7" fmla="*/ 2147483647 h 242"/>
                  <a:gd name="T8" fmla="*/ 0 w 183"/>
                  <a:gd name="T9" fmla="*/ 2147483647 h 242"/>
                  <a:gd name="T10" fmla="*/ 2147483647 w 183"/>
                  <a:gd name="T11" fmla="*/ 0 h 242"/>
                  <a:gd name="T12" fmla="*/ 2147483647 w 183"/>
                  <a:gd name="T13" fmla="*/ 0 h 242"/>
                  <a:gd name="T14" fmla="*/ 2147483647 w 183"/>
                  <a:gd name="T15" fmla="*/ 2147483647 h 242"/>
                  <a:gd name="T16" fmla="*/ 2147483647 w 183"/>
                  <a:gd name="T17" fmla="*/ 2147483647 h 2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3" h="242">
                    <a:moveTo>
                      <a:pt x="183" y="205"/>
                    </a:moveTo>
                    <a:cubicBezTo>
                      <a:pt x="183" y="225"/>
                      <a:pt x="167" y="242"/>
                      <a:pt x="146" y="242"/>
                    </a:cubicBezTo>
                    <a:cubicBezTo>
                      <a:pt x="37" y="242"/>
                      <a:pt x="37" y="242"/>
                      <a:pt x="37" y="242"/>
                    </a:cubicBezTo>
                    <a:cubicBezTo>
                      <a:pt x="17" y="242"/>
                      <a:pt x="0" y="225"/>
                      <a:pt x="0" y="20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7" y="0"/>
                      <a:pt x="183" y="16"/>
                      <a:pt x="183" y="36"/>
                    </a:cubicBezTo>
                    <a:lnTo>
                      <a:pt x="183" y="205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0" name="Oval 100"/>
              <p:cNvSpPr>
                <a:spLocks noChangeArrowheads="1"/>
              </p:cNvSpPr>
              <p:nvPr/>
            </p:nvSpPr>
            <p:spPr bwMode="auto">
              <a:xfrm>
                <a:off x="8381978" y="3164407"/>
                <a:ext cx="64568" cy="62341"/>
              </a:xfrm>
              <a:prstGeom prst="ellipse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1" name="Rectangle 101"/>
              <p:cNvSpPr>
                <a:spLocks noChangeArrowheads="1"/>
              </p:cNvSpPr>
              <p:nvPr/>
            </p:nvSpPr>
            <p:spPr bwMode="auto">
              <a:xfrm>
                <a:off x="8286240" y="3176653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2" name="Rectangle 102"/>
              <p:cNvSpPr>
                <a:spLocks noChangeArrowheads="1"/>
              </p:cNvSpPr>
              <p:nvPr/>
            </p:nvSpPr>
            <p:spPr bwMode="auto">
              <a:xfrm>
                <a:off x="8286240" y="3192238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3" name="Rectangle 103"/>
              <p:cNvSpPr>
                <a:spLocks noChangeArrowheads="1"/>
              </p:cNvSpPr>
              <p:nvPr/>
            </p:nvSpPr>
            <p:spPr bwMode="auto">
              <a:xfrm>
                <a:off x="8286240" y="3208937"/>
                <a:ext cx="54549" cy="5566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4" name="Freeform 104"/>
              <p:cNvSpPr/>
              <p:nvPr/>
            </p:nvSpPr>
            <p:spPr bwMode="auto">
              <a:xfrm>
                <a:off x="8505547" y="3181106"/>
                <a:ext cx="36737" cy="30057"/>
              </a:xfrm>
              <a:custGeom>
                <a:avLst/>
                <a:gdLst>
                  <a:gd name="T0" fmla="*/ 2147483647 w 33"/>
                  <a:gd name="T1" fmla="*/ 0 h 27"/>
                  <a:gd name="T2" fmla="*/ 2147483647 w 33"/>
                  <a:gd name="T3" fmla="*/ 2147483647 h 27"/>
                  <a:gd name="T4" fmla="*/ 2147483647 w 33"/>
                  <a:gd name="T5" fmla="*/ 2147483647 h 27"/>
                  <a:gd name="T6" fmla="*/ 2147483647 w 33"/>
                  <a:gd name="T7" fmla="*/ 2147483647 h 27"/>
                  <a:gd name="T8" fmla="*/ 0 w 33"/>
                  <a:gd name="T9" fmla="*/ 2147483647 h 27"/>
                  <a:gd name="T10" fmla="*/ 2147483647 w 33"/>
                  <a:gd name="T11" fmla="*/ 2147483647 h 27"/>
                  <a:gd name="T12" fmla="*/ 2147483647 w 33"/>
                  <a:gd name="T13" fmla="*/ 2147483647 h 27"/>
                  <a:gd name="T14" fmla="*/ 2147483647 w 33"/>
                  <a:gd name="T15" fmla="*/ 2147483647 h 27"/>
                  <a:gd name="T16" fmla="*/ 2147483647 w 33"/>
                  <a:gd name="T17" fmla="*/ 2147483647 h 27"/>
                  <a:gd name="T18" fmla="*/ 2147483647 w 33"/>
                  <a:gd name="T19" fmla="*/ 2147483647 h 27"/>
                  <a:gd name="T20" fmla="*/ 2147483647 w 33"/>
                  <a:gd name="T21" fmla="*/ 0 h 27"/>
                  <a:gd name="T22" fmla="*/ 2147483647 w 33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" h="27">
                    <a:moveTo>
                      <a:pt x="30" y="0"/>
                    </a:moveTo>
                    <a:lnTo>
                      <a:pt x="30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0" y="18"/>
                    </a:lnTo>
                    <a:lnTo>
                      <a:pt x="16" y="27"/>
                    </a:lnTo>
                    <a:lnTo>
                      <a:pt x="16" y="21"/>
                    </a:lnTo>
                    <a:lnTo>
                      <a:pt x="33" y="21"/>
                    </a:lnTo>
                    <a:lnTo>
                      <a:pt x="33" y="16"/>
                    </a:lnTo>
                    <a:lnTo>
                      <a:pt x="3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5" name="Rectangle 105"/>
              <p:cNvSpPr>
                <a:spLocks noChangeArrowheads="1"/>
              </p:cNvSpPr>
              <p:nvPr/>
            </p:nvSpPr>
            <p:spPr bwMode="auto">
              <a:xfrm>
                <a:off x="8375299" y="2661227"/>
                <a:ext cx="77926" cy="11132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5135" y="5824"/>
              <a:ext cx="20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微信群使用不方便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23950" y="5213985"/>
            <a:ext cx="2244725" cy="679450"/>
            <a:chOff x="1770" y="8211"/>
            <a:chExt cx="3535" cy="1070"/>
          </a:xfrm>
        </p:grpSpPr>
        <p:grpSp>
          <p:nvGrpSpPr>
            <p:cNvPr id="33805" name="组合 112"/>
            <p:cNvGrpSpPr/>
            <p:nvPr/>
          </p:nvGrpSpPr>
          <p:grpSpPr bwMode="auto">
            <a:xfrm>
              <a:off x="1770" y="8329"/>
              <a:ext cx="1012" cy="952"/>
              <a:chOff x="2041525" y="5869596"/>
              <a:chExt cx="903725" cy="904391"/>
            </a:xfrm>
          </p:grpSpPr>
          <p:sp>
            <p:nvSpPr>
              <p:cNvPr id="34007" name="Freeform 481"/>
              <p:cNvSpPr/>
              <p:nvPr/>
            </p:nvSpPr>
            <p:spPr bwMode="auto">
              <a:xfrm>
                <a:off x="2041525" y="5869596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9"/>
                      <a:pt x="575" y="429"/>
                      <a:pt x="575" y="429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8" name="Freeform 482"/>
              <p:cNvSpPr/>
              <p:nvPr/>
            </p:nvSpPr>
            <p:spPr bwMode="auto">
              <a:xfrm>
                <a:off x="2241023" y="6083724"/>
                <a:ext cx="704227" cy="690263"/>
              </a:xfrm>
              <a:custGeom>
                <a:avLst/>
                <a:gdLst>
                  <a:gd name="T0" fmla="*/ 2147483647 w 448"/>
                  <a:gd name="T1" fmla="*/ 2147483647 h 439"/>
                  <a:gd name="T2" fmla="*/ 2147483647 w 448"/>
                  <a:gd name="T3" fmla="*/ 2147483647 h 439"/>
                  <a:gd name="T4" fmla="*/ 2147483647 w 448"/>
                  <a:gd name="T5" fmla="*/ 0 h 439"/>
                  <a:gd name="T6" fmla="*/ 2147483647 w 448"/>
                  <a:gd name="T7" fmla="*/ 2147483647 h 439"/>
                  <a:gd name="T8" fmla="*/ 2147483647 w 448"/>
                  <a:gd name="T9" fmla="*/ 2147483647 h 439"/>
                  <a:gd name="T10" fmla="*/ 2147483647 w 448"/>
                  <a:gd name="T11" fmla="*/ 2147483647 h 439"/>
                  <a:gd name="T12" fmla="*/ 2147483647 w 448"/>
                  <a:gd name="T13" fmla="*/ 2147483647 h 439"/>
                  <a:gd name="T14" fmla="*/ 2147483647 w 448"/>
                  <a:gd name="T15" fmla="*/ 2147483647 h 439"/>
                  <a:gd name="T16" fmla="*/ 2147483647 w 448"/>
                  <a:gd name="T17" fmla="*/ 2147483647 h 439"/>
                  <a:gd name="T18" fmla="*/ 2147483647 w 448"/>
                  <a:gd name="T19" fmla="*/ 2147483647 h 439"/>
                  <a:gd name="T20" fmla="*/ 2147483647 w 448"/>
                  <a:gd name="T21" fmla="*/ 2147483647 h 439"/>
                  <a:gd name="T22" fmla="*/ 0 w 448"/>
                  <a:gd name="T23" fmla="*/ 2147483647 h 439"/>
                  <a:gd name="T24" fmla="*/ 2147483647 w 448"/>
                  <a:gd name="T25" fmla="*/ 2147483647 h 439"/>
                  <a:gd name="T26" fmla="*/ 2147483647 w 448"/>
                  <a:gd name="T27" fmla="*/ 2147483647 h 439"/>
                  <a:gd name="T28" fmla="*/ 2147483647 w 448"/>
                  <a:gd name="T29" fmla="*/ 2147483647 h 43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48" h="439">
                    <a:moveTo>
                      <a:pt x="109" y="55"/>
                    </a:moveTo>
                    <a:cubicBezTo>
                      <a:pt x="114" y="4"/>
                      <a:pt x="114" y="4"/>
                      <a:pt x="114" y="4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75" y="55"/>
                      <a:pt x="275" y="55"/>
                      <a:pt x="275" y="55"/>
                    </a:cubicBezTo>
                    <a:cubicBezTo>
                      <a:pt x="275" y="62"/>
                      <a:pt x="275" y="62"/>
                      <a:pt x="275" y="62"/>
                    </a:cubicBezTo>
                    <a:cubicBezTo>
                      <a:pt x="317" y="64"/>
                      <a:pt x="317" y="64"/>
                      <a:pt x="317" y="64"/>
                    </a:cubicBezTo>
                    <a:cubicBezTo>
                      <a:pt x="448" y="194"/>
                      <a:pt x="448" y="194"/>
                      <a:pt x="448" y="194"/>
                    </a:cubicBezTo>
                    <a:cubicBezTo>
                      <a:pt x="448" y="293"/>
                      <a:pt x="448" y="293"/>
                      <a:pt x="448" y="293"/>
                    </a:cubicBezTo>
                    <a:cubicBezTo>
                      <a:pt x="448" y="373"/>
                      <a:pt x="382" y="439"/>
                      <a:pt x="301" y="439"/>
                    </a:cubicBezTo>
                    <a:cubicBezTo>
                      <a:pt x="142" y="439"/>
                      <a:pt x="142" y="439"/>
                      <a:pt x="142" y="439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46" y="55"/>
                      <a:pt x="46" y="55"/>
                      <a:pt x="46" y="55"/>
                    </a:cubicBezTo>
                    <a:lnTo>
                      <a:pt x="109" y="55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9" name="Freeform 536"/>
              <p:cNvSpPr/>
              <p:nvPr/>
            </p:nvSpPr>
            <p:spPr bwMode="auto">
              <a:xfrm>
                <a:off x="2401286" y="6079069"/>
                <a:ext cx="184203" cy="91104"/>
              </a:xfrm>
              <a:custGeom>
                <a:avLst/>
                <a:gdLst>
                  <a:gd name="T0" fmla="*/ 2147483647 w 117"/>
                  <a:gd name="T1" fmla="*/ 0 h 58"/>
                  <a:gd name="T2" fmla="*/ 2147483647 w 117"/>
                  <a:gd name="T3" fmla="*/ 0 h 58"/>
                  <a:gd name="T4" fmla="*/ 2147483647 w 117"/>
                  <a:gd name="T5" fmla="*/ 2147483647 h 58"/>
                  <a:gd name="T6" fmla="*/ 2147483647 w 117"/>
                  <a:gd name="T7" fmla="*/ 2147483647 h 58"/>
                  <a:gd name="T8" fmla="*/ 2147483647 w 117"/>
                  <a:gd name="T9" fmla="*/ 2147483647 h 58"/>
                  <a:gd name="T10" fmla="*/ 2147483647 w 117"/>
                  <a:gd name="T11" fmla="*/ 2147483647 h 58"/>
                  <a:gd name="T12" fmla="*/ 2147483647 w 117"/>
                  <a:gd name="T13" fmla="*/ 2147483647 h 58"/>
                  <a:gd name="T14" fmla="*/ 2147483647 w 117"/>
                  <a:gd name="T15" fmla="*/ 2147483647 h 58"/>
                  <a:gd name="T16" fmla="*/ 2147483647 w 117"/>
                  <a:gd name="T17" fmla="*/ 2147483647 h 58"/>
                  <a:gd name="T18" fmla="*/ 2147483647 w 117"/>
                  <a:gd name="T19" fmla="*/ 2147483647 h 58"/>
                  <a:gd name="T20" fmla="*/ 0 w 117"/>
                  <a:gd name="T21" fmla="*/ 2147483647 h 58"/>
                  <a:gd name="T22" fmla="*/ 0 w 117"/>
                  <a:gd name="T23" fmla="*/ 2147483647 h 58"/>
                  <a:gd name="T24" fmla="*/ 2147483647 w 117"/>
                  <a:gd name="T25" fmla="*/ 0 h 5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7" h="58">
                    <a:moveTo>
                      <a:pt x="16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109" y="0"/>
                      <a:pt x="117" y="7"/>
                      <a:pt x="117" y="16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16"/>
                      <a:pt x="99" y="13"/>
                      <a:pt x="9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8" y="13"/>
                      <a:pt x="14" y="16"/>
                      <a:pt x="14" y="21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8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0" name="Freeform 537"/>
              <p:cNvSpPr>
                <a:spLocks noEditPoints="1"/>
              </p:cNvSpPr>
              <p:nvPr/>
            </p:nvSpPr>
            <p:spPr bwMode="auto">
              <a:xfrm>
                <a:off x="2227058" y="6170173"/>
                <a:ext cx="532659" cy="400991"/>
              </a:xfrm>
              <a:custGeom>
                <a:avLst/>
                <a:gdLst>
                  <a:gd name="T0" fmla="*/ 2147483647 w 339"/>
                  <a:gd name="T1" fmla="*/ 0 h 255"/>
                  <a:gd name="T2" fmla="*/ 2147483647 w 339"/>
                  <a:gd name="T3" fmla="*/ 0 h 255"/>
                  <a:gd name="T4" fmla="*/ 2147483647 w 339"/>
                  <a:gd name="T5" fmla="*/ 2147483647 h 255"/>
                  <a:gd name="T6" fmla="*/ 2147483647 w 339"/>
                  <a:gd name="T7" fmla="*/ 2147483647 h 255"/>
                  <a:gd name="T8" fmla="*/ 0 w 339"/>
                  <a:gd name="T9" fmla="*/ 2147483647 h 255"/>
                  <a:gd name="T10" fmla="*/ 0 w 339"/>
                  <a:gd name="T11" fmla="*/ 2147483647 h 255"/>
                  <a:gd name="T12" fmla="*/ 2147483647 w 339"/>
                  <a:gd name="T13" fmla="*/ 0 h 255"/>
                  <a:gd name="T14" fmla="*/ 2147483647 w 339"/>
                  <a:gd name="T15" fmla="*/ 0 h 255"/>
                  <a:gd name="T16" fmla="*/ 2147483647 w 339"/>
                  <a:gd name="T17" fmla="*/ 0 h 255"/>
                  <a:gd name="T18" fmla="*/ 2147483647 w 339"/>
                  <a:gd name="T19" fmla="*/ 2147483647 h 255"/>
                  <a:gd name="T20" fmla="*/ 2147483647 w 339"/>
                  <a:gd name="T21" fmla="*/ 2147483647 h 255"/>
                  <a:gd name="T22" fmla="*/ 2147483647 w 339"/>
                  <a:gd name="T23" fmla="*/ 0 h 255"/>
                  <a:gd name="T24" fmla="*/ 2147483647 w 339"/>
                  <a:gd name="T25" fmla="*/ 0 h 255"/>
                  <a:gd name="T26" fmla="*/ 2147483647 w 339"/>
                  <a:gd name="T27" fmla="*/ 0 h 255"/>
                  <a:gd name="T28" fmla="*/ 2147483647 w 339"/>
                  <a:gd name="T29" fmla="*/ 2147483647 h 255"/>
                  <a:gd name="T30" fmla="*/ 2147483647 w 339"/>
                  <a:gd name="T31" fmla="*/ 2147483647 h 255"/>
                  <a:gd name="T32" fmla="*/ 2147483647 w 339"/>
                  <a:gd name="T33" fmla="*/ 2147483647 h 255"/>
                  <a:gd name="T34" fmla="*/ 2147483647 w 339"/>
                  <a:gd name="T35" fmla="*/ 2147483647 h 255"/>
                  <a:gd name="T36" fmla="*/ 2147483647 w 339"/>
                  <a:gd name="T37" fmla="*/ 0 h 25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39" h="255">
                    <a:moveTo>
                      <a:pt x="37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17" y="255"/>
                      <a:pt x="0" y="239"/>
                      <a:pt x="0" y="2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lose/>
                    <a:moveTo>
                      <a:pt x="88" y="0"/>
                    </a:moveTo>
                    <a:cubicBezTo>
                      <a:pt x="251" y="0"/>
                      <a:pt x="251" y="0"/>
                      <a:pt x="251" y="0"/>
                    </a:cubicBezTo>
                    <a:cubicBezTo>
                      <a:pt x="251" y="255"/>
                      <a:pt x="251" y="255"/>
                      <a:pt x="251" y="255"/>
                    </a:cubicBezTo>
                    <a:cubicBezTo>
                      <a:pt x="88" y="255"/>
                      <a:pt x="88" y="255"/>
                      <a:pt x="88" y="255"/>
                    </a:cubicBezTo>
                    <a:cubicBezTo>
                      <a:pt x="88" y="0"/>
                      <a:pt x="88" y="0"/>
                      <a:pt x="88" y="0"/>
                    </a:cubicBezTo>
                    <a:close/>
                    <a:moveTo>
                      <a:pt x="284" y="0"/>
                    </a:moveTo>
                    <a:cubicBezTo>
                      <a:pt x="302" y="0"/>
                      <a:pt x="302" y="0"/>
                      <a:pt x="302" y="0"/>
                    </a:cubicBezTo>
                    <a:cubicBezTo>
                      <a:pt x="322" y="0"/>
                      <a:pt x="339" y="16"/>
                      <a:pt x="339" y="36"/>
                    </a:cubicBezTo>
                    <a:cubicBezTo>
                      <a:pt x="339" y="218"/>
                      <a:pt x="339" y="218"/>
                      <a:pt x="339" y="218"/>
                    </a:cubicBezTo>
                    <a:cubicBezTo>
                      <a:pt x="339" y="239"/>
                      <a:pt x="322" y="255"/>
                      <a:pt x="302" y="255"/>
                    </a:cubicBezTo>
                    <a:cubicBezTo>
                      <a:pt x="284" y="255"/>
                      <a:pt x="284" y="255"/>
                      <a:pt x="284" y="255"/>
                    </a:cubicBez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009" y="8211"/>
              <a:ext cx="229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商家收款不便利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04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高保真模型演示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高保真模型演示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5780" y="1005205"/>
            <a:ext cx="5265420" cy="541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99" name="矩形 11"/>
          <p:cNvSpPr>
            <a:spLocks noChangeArrowheads="1"/>
          </p:cNvSpPr>
          <p:nvPr/>
        </p:nvSpPr>
        <p:spPr bwMode="auto">
          <a:xfrm>
            <a:off x="3308350" y="31845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black">
          <a:xfrm>
            <a:off x="3555365" y="3230880"/>
            <a:ext cx="19907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3875" y="31845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2" name="文本框 10"/>
          <p:cNvSpPr txBox="1">
            <a:spLocks noChangeArrowheads="1"/>
          </p:cNvSpPr>
          <p:nvPr/>
        </p:nvSpPr>
        <p:spPr bwMode="auto">
          <a:xfrm>
            <a:off x="1970088" y="32210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3" name="矩形 18"/>
          <p:cNvSpPr>
            <a:spLocks noChangeArrowheads="1"/>
          </p:cNvSpPr>
          <p:nvPr/>
        </p:nvSpPr>
        <p:spPr bwMode="auto">
          <a:xfrm>
            <a:off x="3308350" y="38449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black">
          <a:xfrm>
            <a:off x="3676650" y="3891280"/>
            <a:ext cx="1861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93875" y="38449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6" name="文本框 17"/>
          <p:cNvSpPr txBox="1">
            <a:spLocks noChangeArrowheads="1"/>
          </p:cNvSpPr>
          <p:nvPr/>
        </p:nvSpPr>
        <p:spPr bwMode="auto">
          <a:xfrm>
            <a:off x="1970088" y="38814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矩形 25"/>
          <p:cNvSpPr>
            <a:spLocks noChangeArrowheads="1"/>
          </p:cNvSpPr>
          <p:nvPr/>
        </p:nvSpPr>
        <p:spPr bwMode="auto">
          <a:xfrm>
            <a:off x="3305175" y="45053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8" name="Rectangle 6"/>
          <p:cNvSpPr>
            <a:spLocks noChangeArrowheads="1"/>
          </p:cNvSpPr>
          <p:nvPr/>
        </p:nvSpPr>
        <p:spPr bwMode="black">
          <a:xfrm>
            <a:off x="3673475" y="4551680"/>
            <a:ext cx="186436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2288" y="45053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0" name="文本框 24"/>
          <p:cNvSpPr txBox="1">
            <a:spLocks noChangeArrowheads="1"/>
          </p:cNvSpPr>
          <p:nvPr/>
        </p:nvSpPr>
        <p:spPr bwMode="auto">
          <a:xfrm>
            <a:off x="1968500" y="45418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1" name="矩形 32"/>
          <p:cNvSpPr>
            <a:spLocks noChangeArrowheads="1"/>
          </p:cNvSpPr>
          <p:nvPr/>
        </p:nvSpPr>
        <p:spPr bwMode="auto">
          <a:xfrm>
            <a:off x="3305175" y="51657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12" name="Rectangle 6"/>
          <p:cNvSpPr>
            <a:spLocks noChangeArrowheads="1"/>
          </p:cNvSpPr>
          <p:nvPr/>
        </p:nvSpPr>
        <p:spPr bwMode="black">
          <a:xfrm>
            <a:off x="3491230" y="5212080"/>
            <a:ext cx="211899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高保真模型演示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92288" y="51657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4" name="文本框 31"/>
          <p:cNvSpPr txBox="1">
            <a:spLocks noChangeArrowheads="1"/>
          </p:cNvSpPr>
          <p:nvPr/>
        </p:nvSpPr>
        <p:spPr bwMode="auto">
          <a:xfrm>
            <a:off x="1968500" y="52022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15" name="组合 34"/>
          <p:cNvGrpSpPr/>
          <p:nvPr/>
        </p:nvGrpSpPr>
        <p:grpSpPr bwMode="auto">
          <a:xfrm>
            <a:off x="1639888" y="1727200"/>
            <a:ext cx="2701925" cy="898525"/>
            <a:chOff x="467913" y="1102550"/>
            <a:chExt cx="2702007" cy="899374"/>
          </a:xfrm>
        </p:grpSpPr>
        <p:grpSp>
          <p:nvGrpSpPr>
            <p:cNvPr id="4131" name="组合 35"/>
            <p:cNvGrpSpPr/>
            <p:nvPr/>
          </p:nvGrpSpPr>
          <p:grpSpPr bwMode="auto">
            <a:xfrm>
              <a:off x="467913" y="1102550"/>
              <a:ext cx="2702007" cy="849531"/>
              <a:chOff x="10870474" y="497840"/>
              <a:chExt cx="2702007" cy="849531"/>
            </a:xfrm>
          </p:grpSpPr>
          <p:sp>
            <p:nvSpPr>
              <p:cNvPr id="4133" name="文本框 37"/>
              <p:cNvSpPr txBox="1">
                <a:spLocks noChangeArrowheads="1"/>
              </p:cNvSpPr>
              <p:nvPr/>
            </p:nvSpPr>
            <p:spPr bwMode="auto">
              <a:xfrm>
                <a:off x="10870474" y="49784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36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r>
                  <a:rPr lang="zh-CN" altLang="en-US" sz="3600" b="1">
                    <a:solidFill>
                      <a:srgbClr val="F772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  <a:endParaRPr lang="zh-CN" altLang="en-US" sz="36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1021291" y="1347956"/>
                <a:ext cx="255119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2" name="文本框 36"/>
            <p:cNvSpPr txBox="1">
              <a:spLocks noChangeArrowheads="1"/>
            </p:cNvSpPr>
            <p:nvPr/>
          </p:nvSpPr>
          <p:spPr bwMode="auto">
            <a:xfrm>
              <a:off x="995860" y="160181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等腰三角形 4"/>
          <p:cNvSpPr/>
          <p:nvPr/>
        </p:nvSpPr>
        <p:spPr>
          <a:xfrm rot="12600000">
            <a:off x="8034338" y="2139950"/>
            <a:ext cx="1187450" cy="1247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等腰三角形 4"/>
          <p:cNvSpPr/>
          <p:nvPr/>
        </p:nvSpPr>
        <p:spPr>
          <a:xfrm rot="19679131">
            <a:off x="7400925" y="1608138"/>
            <a:ext cx="661988" cy="6953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等腰三角形 4"/>
          <p:cNvSpPr/>
          <p:nvPr/>
        </p:nvSpPr>
        <p:spPr>
          <a:xfrm rot="15049811">
            <a:off x="8596313" y="4405313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51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2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4"/>
            <a:chOff x="271020" y="2420002"/>
            <a:chExt cx="6234569" cy="1771343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01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项目主线及概述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Rounded Rectangle 2"/>
          <p:cNvSpPr/>
          <p:nvPr/>
        </p:nvSpPr>
        <p:spPr>
          <a:xfrm>
            <a:off x="955675" y="1628140"/>
            <a:ext cx="6643370" cy="3602355"/>
          </a:xfrm>
          <a:prstGeom prst="roundRect">
            <a:avLst>
              <a:gd name="adj" fmla="val 1163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51" name="矩形 8"/>
          <p:cNvSpPr>
            <a:spLocks noChangeArrowheads="1"/>
          </p:cNvSpPr>
          <p:nvPr/>
        </p:nvSpPr>
        <p:spPr bwMode="auto">
          <a:xfrm>
            <a:off x="1095375" y="2460625"/>
            <a:ext cx="636460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152" name="文本框 9"/>
          <p:cNvSpPr txBox="1">
            <a:spLocks noChangeArrowheads="1"/>
          </p:cNvSpPr>
          <p:nvPr/>
        </p:nvSpPr>
        <p:spPr bwMode="auto">
          <a:xfrm>
            <a:off x="1200785" y="1920875"/>
            <a:ext cx="2203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愿景与范围</a:t>
            </a:r>
            <a:endParaRPr lang="en-US" altLang="zh-CN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148" t="27087" r="38560" b="21735"/>
          <a:stretch>
            <a:fillRect/>
          </a:stretch>
        </p:blipFill>
        <p:spPr>
          <a:xfrm>
            <a:off x="7910195" y="1127760"/>
            <a:ext cx="3517265" cy="470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5277485" y="4488815"/>
            <a:ext cx="3175" cy="9556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>
            <a:endCxn id="17" idx="1"/>
          </p:cNvCxnSpPr>
          <p:nvPr/>
        </p:nvCxnSpPr>
        <p:spPr>
          <a:xfrm>
            <a:off x="1623695" y="216598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15582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171259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想卖东西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170751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168592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4593590" y="534352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想买东西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168592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171259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01580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07890" y="3634740"/>
            <a:ext cx="1141730" cy="857250"/>
            <a:chOff x="4100" y="4680"/>
            <a:chExt cx="2210" cy="1440"/>
          </a:xfrm>
        </p:grpSpPr>
        <p:sp>
          <p:nvSpPr>
            <p:cNvPr id="4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3"/>
            <p:cNvSpPr txBox="1">
              <a:spLocks noChangeArrowheads="1"/>
            </p:cNvSpPr>
            <p:nvPr/>
          </p:nvSpPr>
          <p:spPr bwMode="auto">
            <a:xfrm>
              <a:off x="4167" y="5142"/>
              <a:ext cx="2075" cy="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824980" y="365442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17106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17360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7375525" y="449262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5"/>
          <p:cNvCxnSpPr/>
          <p:nvPr/>
        </p:nvCxnSpPr>
        <p:spPr>
          <a:xfrm flipH="1">
            <a:off x="7369810" y="3129915"/>
            <a:ext cx="9525" cy="546735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35"/>
          <p:cNvCxnSpPr/>
          <p:nvPr/>
        </p:nvCxnSpPr>
        <p:spPr>
          <a:xfrm>
            <a:off x="5290185" y="3139440"/>
            <a:ext cx="0" cy="498475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5276215" y="3139440"/>
            <a:ext cx="209359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262191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6693535" y="534352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想买东西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02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项目场景分析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882015" y="30880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陈家河运河时常有人组团钓鱼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995" y="321310"/>
            <a:ext cx="4363085" cy="621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469900" y="1671320"/>
            <a:ext cx="6226810" cy="149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某一天杨老师在陈家河钓到了很多鱼，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杨老师希望在下班回家之前把这些鱼卖给同校的师生。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2755" y="442595"/>
            <a:ext cx="4511040" cy="6155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9900" y="3312795"/>
            <a:ext cx="6226810" cy="1567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卖鱼对象包括但不限于：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学校烧鱼需求的教职工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学校附近租房住有条件的学生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70973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70815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347595" y="1915795"/>
            <a:ext cx="2105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团购微信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群发布产品</a:t>
            </a:r>
            <a:r>
              <a:rPr lang="en-US" alt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接龙售卖存在问题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350135" y="2967990"/>
            <a:ext cx="210312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拉群的时候，并不知道群内有多少人是真实的客户，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6" name="Text Placeholder 3"/>
          <p:cNvSpPr txBox="1"/>
          <p:nvPr/>
        </p:nvSpPr>
        <p:spPr bwMode="auto">
          <a:xfrm>
            <a:off x="2378710" y="4727575"/>
            <a:ext cx="211137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商家收款很麻烦</a:t>
            </a:r>
            <a:endParaRPr lang="zh-CN" altLang="en-US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708900" y="1890713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作为商家，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发起者成本很高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8900" y="3202940"/>
            <a:ext cx="248602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统计最终订单人数较为麻烦</a:t>
            </a:r>
            <a:endParaRPr lang="zh-CN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189071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189071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杨老师面临的挑战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6812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配送很麻烦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1" name="组合 161"/>
          <p:cNvGrpSpPr/>
          <p:nvPr/>
        </p:nvGrpSpPr>
        <p:grpSpPr bwMode="auto">
          <a:xfrm>
            <a:off x="10148888" y="2984500"/>
            <a:ext cx="915987" cy="914400"/>
            <a:chOff x="9215788" y="3627774"/>
            <a:chExt cx="915076" cy="913962"/>
          </a:xfrm>
        </p:grpSpPr>
        <p:sp>
          <p:nvSpPr>
            <p:cNvPr id="33963" name="Freeform 71"/>
            <p:cNvSpPr/>
            <p:nvPr/>
          </p:nvSpPr>
          <p:spPr bwMode="auto">
            <a:xfrm>
              <a:off x="9215788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4" name="Freeform 124"/>
            <p:cNvSpPr>
              <a:spLocks noEditPoints="1"/>
            </p:cNvSpPr>
            <p:nvPr/>
          </p:nvSpPr>
          <p:spPr bwMode="auto">
            <a:xfrm>
              <a:off x="9401698" y="3792532"/>
              <a:ext cx="543257" cy="584447"/>
            </a:xfrm>
            <a:custGeom>
              <a:avLst/>
              <a:gdLst>
                <a:gd name="T0" fmla="*/ 2147483647 w 488"/>
                <a:gd name="T1" fmla="*/ 0 h 525"/>
                <a:gd name="T2" fmla="*/ 2147483647 w 488"/>
                <a:gd name="T3" fmla="*/ 0 h 525"/>
                <a:gd name="T4" fmla="*/ 2147483647 w 488"/>
                <a:gd name="T5" fmla="*/ 2147483647 h 525"/>
                <a:gd name="T6" fmla="*/ 0 w 488"/>
                <a:gd name="T7" fmla="*/ 2147483647 h 525"/>
                <a:gd name="T8" fmla="*/ 0 w 488"/>
                <a:gd name="T9" fmla="*/ 2147483647 h 525"/>
                <a:gd name="T10" fmla="*/ 2147483647 w 488"/>
                <a:gd name="T11" fmla="*/ 2147483647 h 525"/>
                <a:gd name="T12" fmla="*/ 2147483647 w 488"/>
                <a:gd name="T13" fmla="*/ 2147483647 h 525"/>
                <a:gd name="T14" fmla="*/ 2147483647 w 488"/>
                <a:gd name="T15" fmla="*/ 2147483647 h 525"/>
                <a:gd name="T16" fmla="*/ 2147483647 w 488"/>
                <a:gd name="T17" fmla="*/ 0 h 525"/>
                <a:gd name="T18" fmla="*/ 2147483647 w 488"/>
                <a:gd name="T19" fmla="*/ 2147483647 h 525"/>
                <a:gd name="T20" fmla="*/ 2147483647 w 488"/>
                <a:gd name="T21" fmla="*/ 2147483647 h 525"/>
                <a:gd name="T22" fmla="*/ 2147483647 w 488"/>
                <a:gd name="T23" fmla="*/ 2147483647 h 525"/>
                <a:gd name="T24" fmla="*/ 2147483647 w 488"/>
                <a:gd name="T25" fmla="*/ 2147483647 h 525"/>
                <a:gd name="T26" fmla="*/ 2147483647 w 488"/>
                <a:gd name="T27" fmla="*/ 2147483647 h 525"/>
                <a:gd name="T28" fmla="*/ 2147483647 w 488"/>
                <a:gd name="T29" fmla="*/ 2147483647 h 525"/>
                <a:gd name="T30" fmla="*/ 2147483647 w 488"/>
                <a:gd name="T31" fmla="*/ 2147483647 h 525"/>
                <a:gd name="T32" fmla="*/ 2147483647 w 488"/>
                <a:gd name="T33" fmla="*/ 2147483647 h 525"/>
                <a:gd name="T34" fmla="*/ 2147483647 w 488"/>
                <a:gd name="T35" fmla="*/ 2147483647 h 525"/>
                <a:gd name="T36" fmla="*/ 2147483647 w 488"/>
                <a:gd name="T37" fmla="*/ 2147483647 h 525"/>
                <a:gd name="T38" fmla="*/ 2147483647 w 488"/>
                <a:gd name="T39" fmla="*/ 2147483647 h 525"/>
                <a:gd name="T40" fmla="*/ 2147483647 w 488"/>
                <a:gd name="T41" fmla="*/ 2147483647 h 5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88" h="525">
                  <a:moveTo>
                    <a:pt x="488" y="0"/>
                  </a:moveTo>
                  <a:lnTo>
                    <a:pt x="77" y="0"/>
                  </a:lnTo>
                  <a:lnTo>
                    <a:pt x="77" y="67"/>
                  </a:lnTo>
                  <a:lnTo>
                    <a:pt x="0" y="67"/>
                  </a:lnTo>
                  <a:lnTo>
                    <a:pt x="0" y="525"/>
                  </a:lnTo>
                  <a:lnTo>
                    <a:pt x="411" y="525"/>
                  </a:lnTo>
                  <a:lnTo>
                    <a:pt x="411" y="456"/>
                  </a:lnTo>
                  <a:lnTo>
                    <a:pt x="488" y="456"/>
                  </a:lnTo>
                  <a:lnTo>
                    <a:pt x="488" y="0"/>
                  </a:lnTo>
                  <a:close/>
                  <a:moveTo>
                    <a:pt x="28" y="98"/>
                  </a:moveTo>
                  <a:lnTo>
                    <a:pt x="383" y="98"/>
                  </a:lnTo>
                  <a:lnTo>
                    <a:pt x="383" y="394"/>
                  </a:lnTo>
                  <a:lnTo>
                    <a:pt x="28" y="394"/>
                  </a:lnTo>
                  <a:lnTo>
                    <a:pt x="28" y="98"/>
                  </a:lnTo>
                  <a:close/>
                  <a:moveTo>
                    <a:pt x="460" y="325"/>
                  </a:moveTo>
                  <a:lnTo>
                    <a:pt x="411" y="325"/>
                  </a:lnTo>
                  <a:lnTo>
                    <a:pt x="411" y="67"/>
                  </a:lnTo>
                  <a:lnTo>
                    <a:pt x="105" y="67"/>
                  </a:lnTo>
                  <a:lnTo>
                    <a:pt x="105" y="31"/>
                  </a:lnTo>
                  <a:lnTo>
                    <a:pt x="460" y="31"/>
                  </a:lnTo>
                  <a:lnTo>
                    <a:pt x="460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5" name="Freeform 125"/>
            <p:cNvSpPr/>
            <p:nvPr/>
          </p:nvSpPr>
          <p:spPr bwMode="auto">
            <a:xfrm>
              <a:off x="9518588" y="3827042"/>
              <a:ext cx="395197" cy="327290"/>
            </a:xfrm>
            <a:custGeom>
              <a:avLst/>
              <a:gdLst>
                <a:gd name="T0" fmla="*/ 0 w 355"/>
                <a:gd name="T1" fmla="*/ 2147483647 h 294"/>
                <a:gd name="T2" fmla="*/ 2147483647 w 355"/>
                <a:gd name="T3" fmla="*/ 2147483647 h 294"/>
                <a:gd name="T4" fmla="*/ 2147483647 w 355"/>
                <a:gd name="T5" fmla="*/ 2147483647 h 294"/>
                <a:gd name="T6" fmla="*/ 2147483647 w 355"/>
                <a:gd name="T7" fmla="*/ 2147483647 h 294"/>
                <a:gd name="T8" fmla="*/ 2147483647 w 355"/>
                <a:gd name="T9" fmla="*/ 0 h 294"/>
                <a:gd name="T10" fmla="*/ 0 w 355"/>
                <a:gd name="T11" fmla="*/ 0 h 294"/>
                <a:gd name="T12" fmla="*/ 0 w 355"/>
                <a:gd name="T13" fmla="*/ 214748364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5" h="294">
                  <a:moveTo>
                    <a:pt x="0" y="36"/>
                  </a:moveTo>
                  <a:lnTo>
                    <a:pt x="306" y="36"/>
                  </a:lnTo>
                  <a:lnTo>
                    <a:pt x="306" y="294"/>
                  </a:lnTo>
                  <a:lnTo>
                    <a:pt x="355" y="294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6" name="Rectangle 126"/>
            <p:cNvSpPr>
              <a:spLocks noChangeArrowheads="1"/>
            </p:cNvSpPr>
            <p:nvPr/>
          </p:nvSpPr>
          <p:spPr bwMode="auto">
            <a:xfrm>
              <a:off x="9432869" y="3901628"/>
              <a:ext cx="395197" cy="329517"/>
            </a:xfrm>
            <a:prstGeom prst="rect">
              <a:avLst/>
            </a:pr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7" name="Freeform 127"/>
            <p:cNvSpPr/>
            <p:nvPr/>
          </p:nvSpPr>
          <p:spPr bwMode="auto">
            <a:xfrm>
              <a:off x="9215788" y="3867118"/>
              <a:ext cx="643448" cy="674618"/>
            </a:xfrm>
            <a:custGeom>
              <a:avLst/>
              <a:gdLst>
                <a:gd name="T0" fmla="*/ 2147483647 w 370"/>
                <a:gd name="T1" fmla="*/ 0 h 388"/>
                <a:gd name="T2" fmla="*/ 0 w 370"/>
                <a:gd name="T3" fmla="*/ 2147483647 h 388"/>
                <a:gd name="T4" fmla="*/ 0 w 370"/>
                <a:gd name="T5" fmla="*/ 2147483647 h 388"/>
                <a:gd name="T6" fmla="*/ 2147483647 w 370"/>
                <a:gd name="T7" fmla="*/ 2147483647 h 388"/>
                <a:gd name="T8" fmla="*/ 2147483647 w 370"/>
                <a:gd name="T9" fmla="*/ 2147483647 h 388"/>
                <a:gd name="T10" fmla="*/ 2147483647 w 370"/>
                <a:gd name="T11" fmla="*/ 2147483647 h 388"/>
                <a:gd name="T12" fmla="*/ 2147483647 w 370"/>
                <a:gd name="T13" fmla="*/ 2147483647 h 388"/>
                <a:gd name="T14" fmla="*/ 2147483647 w 370"/>
                <a:gd name="T15" fmla="*/ 0 h 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0" h="388">
                  <a:moveTo>
                    <a:pt x="107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52"/>
                    <a:pt x="35" y="388"/>
                    <a:pt x="79" y="388"/>
                  </a:cubicBezTo>
                  <a:cubicBezTo>
                    <a:pt x="257" y="388"/>
                    <a:pt x="257" y="388"/>
                    <a:pt x="257" y="388"/>
                  </a:cubicBezTo>
                  <a:cubicBezTo>
                    <a:pt x="370" y="293"/>
                    <a:pt x="370" y="293"/>
                    <a:pt x="370" y="293"/>
                  </a:cubicBezTo>
                  <a:cubicBezTo>
                    <a:pt x="107" y="293"/>
                    <a:pt x="107" y="293"/>
                    <a:pt x="107" y="29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4" name="组合 96"/>
          <p:cNvGrpSpPr/>
          <p:nvPr/>
        </p:nvGrpSpPr>
        <p:grpSpPr bwMode="auto">
          <a:xfrm>
            <a:off x="10149205" y="4391025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2" name="组合 167"/>
          <p:cNvGrpSpPr/>
          <p:nvPr/>
        </p:nvGrpSpPr>
        <p:grpSpPr bwMode="auto">
          <a:xfrm>
            <a:off x="10155555" y="1664335"/>
            <a:ext cx="914400" cy="914400"/>
            <a:chOff x="4258665" y="3607693"/>
            <a:chExt cx="915076" cy="913962"/>
          </a:xfrm>
        </p:grpSpPr>
        <p:sp>
          <p:nvSpPr>
            <p:cNvPr id="33956" name="Freeform 82"/>
            <p:cNvSpPr/>
            <p:nvPr/>
          </p:nvSpPr>
          <p:spPr bwMode="auto">
            <a:xfrm>
              <a:off x="4258665" y="3607693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7" name="Freeform 234"/>
            <p:cNvSpPr/>
            <p:nvPr/>
          </p:nvSpPr>
          <p:spPr bwMode="auto">
            <a:xfrm>
              <a:off x="4500235" y="3828112"/>
              <a:ext cx="431934" cy="464218"/>
            </a:xfrm>
            <a:custGeom>
              <a:avLst/>
              <a:gdLst>
                <a:gd name="T0" fmla="*/ 2147483647 w 248"/>
                <a:gd name="T1" fmla="*/ 2147483647 h 267"/>
                <a:gd name="T2" fmla="*/ 2147483647 w 248"/>
                <a:gd name="T3" fmla="*/ 2147483647 h 267"/>
                <a:gd name="T4" fmla="*/ 0 w 248"/>
                <a:gd name="T5" fmla="*/ 2147483647 h 267"/>
                <a:gd name="T6" fmla="*/ 2147483647 w 248"/>
                <a:gd name="T7" fmla="*/ 2147483647 h 267"/>
                <a:gd name="T8" fmla="*/ 2147483647 w 248"/>
                <a:gd name="T9" fmla="*/ 2147483647 h 267"/>
                <a:gd name="T10" fmla="*/ 2147483647 w 248"/>
                <a:gd name="T11" fmla="*/ 2147483647 h 267"/>
                <a:gd name="T12" fmla="*/ 2147483647 w 248"/>
                <a:gd name="T13" fmla="*/ 2147483647 h 267"/>
                <a:gd name="T14" fmla="*/ 2147483647 w 248"/>
                <a:gd name="T15" fmla="*/ 2147483647 h 267"/>
                <a:gd name="T16" fmla="*/ 2147483647 w 248"/>
                <a:gd name="T17" fmla="*/ 2147483647 h 267"/>
                <a:gd name="T18" fmla="*/ 2147483647 w 248"/>
                <a:gd name="T19" fmla="*/ 2147483647 h 267"/>
                <a:gd name="T20" fmla="*/ 2147483647 w 248"/>
                <a:gd name="T21" fmla="*/ 2147483647 h 267"/>
                <a:gd name="T22" fmla="*/ 2147483647 w 248"/>
                <a:gd name="T23" fmla="*/ 2147483647 h 267"/>
                <a:gd name="T24" fmla="*/ 2147483647 w 248"/>
                <a:gd name="T25" fmla="*/ 2147483647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8" h="267">
                  <a:moveTo>
                    <a:pt x="189" y="73"/>
                  </a:moveTo>
                  <a:cubicBezTo>
                    <a:pt x="52" y="73"/>
                    <a:pt x="52" y="73"/>
                    <a:pt x="52" y="73"/>
                  </a:cubicBezTo>
                  <a:cubicBezTo>
                    <a:pt x="24" y="73"/>
                    <a:pt x="1" y="94"/>
                    <a:pt x="0" y="122"/>
                  </a:cubicBezTo>
                  <a:cubicBezTo>
                    <a:pt x="1" y="149"/>
                    <a:pt x="24" y="171"/>
                    <a:pt x="5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152" y="245"/>
                    <a:pt x="152" y="245"/>
                    <a:pt x="152" y="245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218" y="171"/>
                    <a:pt x="235" y="243"/>
                    <a:pt x="248" y="238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35" y="0"/>
                    <a:pt x="218" y="73"/>
                    <a:pt x="189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8" name="Rectangle 235"/>
            <p:cNvSpPr>
              <a:spLocks noChangeArrowheads="1"/>
            </p:cNvSpPr>
            <p:nvPr/>
          </p:nvSpPr>
          <p:spPr bwMode="auto">
            <a:xfrm>
              <a:off x="4579275" y="3995097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59" name="Rectangle 236"/>
            <p:cNvSpPr>
              <a:spLocks noChangeArrowheads="1"/>
            </p:cNvSpPr>
            <p:nvPr/>
          </p:nvSpPr>
          <p:spPr bwMode="auto">
            <a:xfrm>
              <a:off x="4579275" y="4035173"/>
              <a:ext cx="79040" cy="10019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0" name="Rectangle 237"/>
            <p:cNvSpPr>
              <a:spLocks noChangeArrowheads="1"/>
            </p:cNvSpPr>
            <p:nvPr/>
          </p:nvSpPr>
          <p:spPr bwMode="auto">
            <a:xfrm>
              <a:off x="4579275" y="4073023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1" name="Freeform 238"/>
            <p:cNvSpPr/>
            <p:nvPr/>
          </p:nvSpPr>
          <p:spPr bwMode="auto">
            <a:xfrm>
              <a:off x="4552558" y="396392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2" name="Freeform 239"/>
            <p:cNvSpPr/>
            <p:nvPr/>
          </p:nvSpPr>
          <p:spPr bwMode="auto">
            <a:xfrm>
              <a:off x="4258665" y="4001776"/>
              <a:ext cx="673505" cy="519879"/>
            </a:xfrm>
            <a:custGeom>
              <a:avLst/>
              <a:gdLst>
                <a:gd name="T0" fmla="*/ 2147483647 w 387"/>
                <a:gd name="T1" fmla="*/ 2147483647 h 299"/>
                <a:gd name="T2" fmla="*/ 2147483647 w 387"/>
                <a:gd name="T3" fmla="*/ 2147483647 h 299"/>
                <a:gd name="T4" fmla="*/ 2147483647 w 387"/>
                <a:gd name="T5" fmla="*/ 2147483647 h 299"/>
                <a:gd name="T6" fmla="*/ 2147483647 w 387"/>
                <a:gd name="T7" fmla="*/ 2147483647 h 299"/>
                <a:gd name="T8" fmla="*/ 2147483647 w 387"/>
                <a:gd name="T9" fmla="*/ 2147483647 h 299"/>
                <a:gd name="T10" fmla="*/ 2147483647 w 387"/>
                <a:gd name="T11" fmla="*/ 2147483647 h 299"/>
                <a:gd name="T12" fmla="*/ 2147483647 w 387"/>
                <a:gd name="T13" fmla="*/ 2147483647 h 299"/>
                <a:gd name="T14" fmla="*/ 2147483647 w 387"/>
                <a:gd name="T15" fmla="*/ 0 h 299"/>
                <a:gd name="T16" fmla="*/ 0 w 387"/>
                <a:gd name="T17" fmla="*/ 2147483647 h 299"/>
                <a:gd name="T18" fmla="*/ 0 w 387"/>
                <a:gd name="T19" fmla="*/ 2147483647 h 299"/>
                <a:gd name="T20" fmla="*/ 2147483647 w 387"/>
                <a:gd name="T21" fmla="*/ 2147483647 h 299"/>
                <a:gd name="T22" fmla="*/ 2147483647 w 387"/>
                <a:gd name="T23" fmla="*/ 2147483647 h 299"/>
                <a:gd name="T24" fmla="*/ 2147483647 w 387"/>
                <a:gd name="T25" fmla="*/ 2147483647 h 299"/>
                <a:gd name="T26" fmla="*/ 2147483647 w 387"/>
                <a:gd name="T27" fmla="*/ 2147483647 h 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7" h="299">
                  <a:moveTo>
                    <a:pt x="328" y="71"/>
                  </a:moveTo>
                  <a:cubicBezTo>
                    <a:pt x="245" y="71"/>
                    <a:pt x="245" y="71"/>
                    <a:pt x="245" y="71"/>
                  </a:cubicBezTo>
                  <a:cubicBezTo>
                    <a:pt x="291" y="145"/>
                    <a:pt x="291" y="145"/>
                    <a:pt x="291" y="145"/>
                  </a:cubicBezTo>
                  <a:cubicBezTo>
                    <a:pt x="256" y="167"/>
                    <a:pt x="256" y="167"/>
                    <a:pt x="256" y="167"/>
                  </a:cubicBezTo>
                  <a:cubicBezTo>
                    <a:pt x="197" y="71"/>
                    <a:pt x="197" y="71"/>
                    <a:pt x="197" y="71"/>
                  </a:cubicBezTo>
                  <a:cubicBezTo>
                    <a:pt x="191" y="71"/>
                    <a:pt x="191" y="71"/>
                    <a:pt x="191" y="71"/>
                  </a:cubicBezTo>
                  <a:cubicBezTo>
                    <a:pt x="163" y="71"/>
                    <a:pt x="140" y="49"/>
                    <a:pt x="139" y="22"/>
                  </a:cubicBezTo>
                  <a:cubicBezTo>
                    <a:pt x="139" y="14"/>
                    <a:pt x="141" y="7"/>
                    <a:pt x="145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64"/>
                    <a:pt x="35" y="299"/>
                    <a:pt x="79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387" y="138"/>
                    <a:pt x="387" y="138"/>
                    <a:pt x="387" y="138"/>
                  </a:cubicBezTo>
                  <a:cubicBezTo>
                    <a:pt x="374" y="143"/>
                    <a:pt x="357" y="71"/>
                    <a:pt x="328" y="71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1" name="组合 73"/>
          <p:cNvGrpSpPr/>
          <p:nvPr/>
        </p:nvGrpSpPr>
        <p:grpSpPr bwMode="auto">
          <a:xfrm>
            <a:off x="1126808" y="1721168"/>
            <a:ext cx="915987" cy="914400"/>
            <a:chOff x="7957837" y="2487563"/>
            <a:chExt cx="915076" cy="915076"/>
          </a:xfrm>
        </p:grpSpPr>
        <p:sp>
          <p:nvSpPr>
            <p:cNvPr id="34036" name="Freeform 73"/>
            <p:cNvSpPr/>
            <p:nvPr/>
          </p:nvSpPr>
          <p:spPr bwMode="auto">
            <a:xfrm>
              <a:off x="7957837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7" name="Freeform 97"/>
            <p:cNvSpPr/>
            <p:nvPr/>
          </p:nvSpPr>
          <p:spPr bwMode="auto">
            <a:xfrm>
              <a:off x="8214993" y="2635623"/>
              <a:ext cx="398537" cy="618957"/>
            </a:xfrm>
            <a:custGeom>
              <a:avLst/>
              <a:gdLst>
                <a:gd name="T0" fmla="*/ 2147483647 w 229"/>
                <a:gd name="T1" fmla="*/ 2147483647 h 356"/>
                <a:gd name="T2" fmla="*/ 2147483647 w 229"/>
                <a:gd name="T3" fmla="*/ 2147483647 h 356"/>
                <a:gd name="T4" fmla="*/ 2147483647 w 229"/>
                <a:gd name="T5" fmla="*/ 2147483647 h 356"/>
                <a:gd name="T6" fmla="*/ 0 w 229"/>
                <a:gd name="T7" fmla="*/ 2147483647 h 356"/>
                <a:gd name="T8" fmla="*/ 0 w 229"/>
                <a:gd name="T9" fmla="*/ 2147483647 h 356"/>
                <a:gd name="T10" fmla="*/ 2147483647 w 229"/>
                <a:gd name="T11" fmla="*/ 0 h 356"/>
                <a:gd name="T12" fmla="*/ 2147483647 w 229"/>
                <a:gd name="T13" fmla="*/ 0 h 356"/>
                <a:gd name="T14" fmla="*/ 2147483647 w 229"/>
                <a:gd name="T15" fmla="*/ 2147483647 h 356"/>
                <a:gd name="T16" fmla="*/ 2147483647 w 229"/>
                <a:gd name="T17" fmla="*/ 2147483647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9" h="356">
                  <a:moveTo>
                    <a:pt x="229" y="310"/>
                  </a:moveTo>
                  <a:cubicBezTo>
                    <a:pt x="229" y="335"/>
                    <a:pt x="209" y="356"/>
                    <a:pt x="183" y="356"/>
                  </a:cubicBezTo>
                  <a:cubicBezTo>
                    <a:pt x="46" y="356"/>
                    <a:pt x="46" y="356"/>
                    <a:pt x="46" y="356"/>
                  </a:cubicBezTo>
                  <a:cubicBezTo>
                    <a:pt x="20" y="356"/>
                    <a:pt x="0" y="335"/>
                    <a:pt x="0" y="3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9" y="0"/>
                    <a:pt x="229" y="20"/>
                    <a:pt x="229" y="46"/>
                  </a:cubicBezTo>
                  <a:lnTo>
                    <a:pt x="22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8" name="Freeform 98"/>
            <p:cNvSpPr/>
            <p:nvPr/>
          </p:nvSpPr>
          <p:spPr bwMode="auto">
            <a:xfrm>
              <a:off x="7957837" y="2697963"/>
              <a:ext cx="595579" cy="704675"/>
            </a:xfrm>
            <a:custGeom>
              <a:avLst/>
              <a:gdLst>
                <a:gd name="T0" fmla="*/ 2147483647 w 342"/>
                <a:gd name="T1" fmla="*/ 2147483647 h 405"/>
                <a:gd name="T2" fmla="*/ 2147483647 w 342"/>
                <a:gd name="T3" fmla="*/ 2147483647 h 405"/>
                <a:gd name="T4" fmla="*/ 2147483647 w 342"/>
                <a:gd name="T5" fmla="*/ 2147483647 h 405"/>
                <a:gd name="T6" fmla="*/ 2147483647 w 342"/>
                <a:gd name="T7" fmla="*/ 2147483647 h 405"/>
                <a:gd name="T8" fmla="*/ 2147483647 w 342"/>
                <a:gd name="T9" fmla="*/ 2147483647 h 405"/>
                <a:gd name="T10" fmla="*/ 2147483647 w 342"/>
                <a:gd name="T11" fmla="*/ 0 h 405"/>
                <a:gd name="T12" fmla="*/ 0 w 342"/>
                <a:gd name="T13" fmla="*/ 2147483647 h 405"/>
                <a:gd name="T14" fmla="*/ 0 w 342"/>
                <a:gd name="T15" fmla="*/ 2147483647 h 405"/>
                <a:gd name="T16" fmla="*/ 2147483647 w 342"/>
                <a:gd name="T17" fmla="*/ 2147483647 h 405"/>
                <a:gd name="T18" fmla="*/ 2147483647 w 342"/>
                <a:gd name="T19" fmla="*/ 2147483647 h 405"/>
                <a:gd name="T20" fmla="*/ 2147483647 w 342"/>
                <a:gd name="T21" fmla="*/ 2147483647 h 405"/>
                <a:gd name="T22" fmla="*/ 2147483647 w 342"/>
                <a:gd name="T23" fmla="*/ 2147483647 h 405"/>
                <a:gd name="T24" fmla="*/ 2147483647 w 342"/>
                <a:gd name="T25" fmla="*/ 2147483647 h 4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2" h="405">
                  <a:moveTo>
                    <a:pt x="331" y="320"/>
                  </a:moveTo>
                  <a:cubicBezTo>
                    <a:pt x="194" y="320"/>
                    <a:pt x="194" y="320"/>
                    <a:pt x="194" y="320"/>
                  </a:cubicBezTo>
                  <a:cubicBezTo>
                    <a:pt x="168" y="320"/>
                    <a:pt x="148" y="299"/>
                    <a:pt x="148" y="274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7"/>
                    <a:pt x="148" y="4"/>
                    <a:pt x="149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69"/>
                    <a:pt x="35" y="405"/>
                    <a:pt x="79" y="405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342" y="320"/>
                    <a:pt x="342" y="320"/>
                    <a:pt x="342" y="320"/>
                  </a:cubicBezTo>
                  <a:cubicBezTo>
                    <a:pt x="341" y="319"/>
                    <a:pt x="341" y="319"/>
                    <a:pt x="341" y="319"/>
                  </a:cubicBezTo>
                  <a:cubicBezTo>
                    <a:pt x="338" y="319"/>
                    <a:pt x="335" y="320"/>
                    <a:pt x="331" y="320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9" name="Freeform 99"/>
            <p:cNvSpPr/>
            <p:nvPr/>
          </p:nvSpPr>
          <p:spPr bwMode="auto">
            <a:xfrm>
              <a:off x="8255070" y="2697963"/>
              <a:ext cx="318384" cy="420801"/>
            </a:xfrm>
            <a:custGeom>
              <a:avLst/>
              <a:gdLst>
                <a:gd name="T0" fmla="*/ 2147483647 w 183"/>
                <a:gd name="T1" fmla="*/ 2147483647 h 242"/>
                <a:gd name="T2" fmla="*/ 2147483647 w 183"/>
                <a:gd name="T3" fmla="*/ 2147483647 h 242"/>
                <a:gd name="T4" fmla="*/ 2147483647 w 183"/>
                <a:gd name="T5" fmla="*/ 2147483647 h 242"/>
                <a:gd name="T6" fmla="*/ 0 w 183"/>
                <a:gd name="T7" fmla="*/ 2147483647 h 242"/>
                <a:gd name="T8" fmla="*/ 0 w 183"/>
                <a:gd name="T9" fmla="*/ 2147483647 h 242"/>
                <a:gd name="T10" fmla="*/ 2147483647 w 183"/>
                <a:gd name="T11" fmla="*/ 0 h 242"/>
                <a:gd name="T12" fmla="*/ 2147483647 w 183"/>
                <a:gd name="T13" fmla="*/ 0 h 242"/>
                <a:gd name="T14" fmla="*/ 2147483647 w 183"/>
                <a:gd name="T15" fmla="*/ 2147483647 h 242"/>
                <a:gd name="T16" fmla="*/ 2147483647 w 183"/>
                <a:gd name="T17" fmla="*/ 2147483647 h 2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3" h="242">
                  <a:moveTo>
                    <a:pt x="183" y="205"/>
                  </a:moveTo>
                  <a:cubicBezTo>
                    <a:pt x="183" y="225"/>
                    <a:pt x="167" y="242"/>
                    <a:pt x="146" y="242"/>
                  </a:cubicBezTo>
                  <a:cubicBezTo>
                    <a:pt x="37" y="242"/>
                    <a:pt x="37" y="242"/>
                    <a:pt x="37" y="242"/>
                  </a:cubicBezTo>
                  <a:cubicBezTo>
                    <a:pt x="17" y="242"/>
                    <a:pt x="0" y="225"/>
                    <a:pt x="0" y="20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7" y="0"/>
                    <a:pt x="183" y="16"/>
                    <a:pt x="183" y="36"/>
                  </a:cubicBezTo>
                  <a:lnTo>
                    <a:pt x="183" y="205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0" name="Oval 100"/>
            <p:cNvSpPr>
              <a:spLocks noChangeArrowheads="1"/>
            </p:cNvSpPr>
            <p:nvPr/>
          </p:nvSpPr>
          <p:spPr bwMode="auto">
            <a:xfrm>
              <a:off x="8381978" y="3164407"/>
              <a:ext cx="64568" cy="62341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1" name="Rectangle 101"/>
            <p:cNvSpPr>
              <a:spLocks noChangeArrowheads="1"/>
            </p:cNvSpPr>
            <p:nvPr/>
          </p:nvSpPr>
          <p:spPr bwMode="auto">
            <a:xfrm>
              <a:off x="8286240" y="3176653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2" name="Rectangle 102"/>
            <p:cNvSpPr>
              <a:spLocks noChangeArrowheads="1"/>
            </p:cNvSpPr>
            <p:nvPr/>
          </p:nvSpPr>
          <p:spPr bwMode="auto">
            <a:xfrm>
              <a:off x="8286240" y="3192238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3" name="Rectangle 103"/>
            <p:cNvSpPr>
              <a:spLocks noChangeArrowheads="1"/>
            </p:cNvSpPr>
            <p:nvPr/>
          </p:nvSpPr>
          <p:spPr bwMode="auto">
            <a:xfrm>
              <a:off x="8286240" y="3208937"/>
              <a:ext cx="54549" cy="5566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4" name="Freeform 104"/>
            <p:cNvSpPr/>
            <p:nvPr/>
          </p:nvSpPr>
          <p:spPr bwMode="auto">
            <a:xfrm>
              <a:off x="8505547" y="3181106"/>
              <a:ext cx="36737" cy="30057"/>
            </a:xfrm>
            <a:custGeom>
              <a:avLst/>
              <a:gdLst>
                <a:gd name="T0" fmla="*/ 2147483647 w 33"/>
                <a:gd name="T1" fmla="*/ 0 h 27"/>
                <a:gd name="T2" fmla="*/ 2147483647 w 33"/>
                <a:gd name="T3" fmla="*/ 2147483647 h 27"/>
                <a:gd name="T4" fmla="*/ 2147483647 w 33"/>
                <a:gd name="T5" fmla="*/ 2147483647 h 27"/>
                <a:gd name="T6" fmla="*/ 2147483647 w 33"/>
                <a:gd name="T7" fmla="*/ 2147483647 h 27"/>
                <a:gd name="T8" fmla="*/ 0 w 33"/>
                <a:gd name="T9" fmla="*/ 2147483647 h 27"/>
                <a:gd name="T10" fmla="*/ 2147483647 w 33"/>
                <a:gd name="T11" fmla="*/ 2147483647 h 27"/>
                <a:gd name="T12" fmla="*/ 2147483647 w 33"/>
                <a:gd name="T13" fmla="*/ 2147483647 h 27"/>
                <a:gd name="T14" fmla="*/ 2147483647 w 33"/>
                <a:gd name="T15" fmla="*/ 2147483647 h 27"/>
                <a:gd name="T16" fmla="*/ 2147483647 w 33"/>
                <a:gd name="T17" fmla="*/ 2147483647 h 27"/>
                <a:gd name="T18" fmla="*/ 2147483647 w 33"/>
                <a:gd name="T19" fmla="*/ 2147483647 h 27"/>
                <a:gd name="T20" fmla="*/ 2147483647 w 33"/>
                <a:gd name="T21" fmla="*/ 0 h 27"/>
                <a:gd name="T22" fmla="*/ 2147483647 w 33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7">
                  <a:moveTo>
                    <a:pt x="30" y="0"/>
                  </a:moveTo>
                  <a:lnTo>
                    <a:pt x="3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16" y="27"/>
                  </a:lnTo>
                  <a:lnTo>
                    <a:pt x="16" y="21"/>
                  </a:lnTo>
                  <a:lnTo>
                    <a:pt x="33" y="21"/>
                  </a:lnTo>
                  <a:lnTo>
                    <a:pt x="33" y="16"/>
                  </a:lnTo>
                  <a:lnTo>
                    <a:pt x="3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5" name="Rectangle 105"/>
            <p:cNvSpPr>
              <a:spLocks noChangeArrowheads="1"/>
            </p:cNvSpPr>
            <p:nvPr/>
          </p:nvSpPr>
          <p:spPr bwMode="auto">
            <a:xfrm>
              <a:off x="8375299" y="2661227"/>
              <a:ext cx="77926" cy="11132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1118553" y="2990850"/>
            <a:ext cx="914400" cy="91440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1141095" y="4364038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541,&quot;width&quot;:5376}"/>
</p:tagLst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951</Words>
  <Application>WPS 演示</Application>
  <PresentationFormat>宽屏</PresentationFormat>
  <Paragraphs>215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Calibri</vt:lpstr>
      <vt:lpstr>Calibri Light</vt:lpstr>
      <vt:lpstr>等线</vt:lpstr>
      <vt:lpstr>微软雅黑</vt:lpstr>
      <vt:lpstr>Arial Unicode MS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dc:description>12sc.taobao.com</dc:description>
  <dc:subject>12sc.taobao.com</dc:subject>
  <cp:category>锐旗设计；https://9ppt.taobao.com</cp:category>
  <cp:lastModifiedBy>73732</cp:lastModifiedBy>
  <cp:revision>26</cp:revision>
  <dcterms:created xsi:type="dcterms:W3CDTF">2015-09-12T09:18:00Z</dcterms:created>
  <dcterms:modified xsi:type="dcterms:W3CDTF">2021-06-14T08:36:03Z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135AC9F99D1A40F9A771922833E20B35</vt:lpwstr>
  </property>
  <property fmtid="{D5CDD505-2E9C-101B-9397-08002B2CF9AE}" pid="3" name="KSOProductBuildVer">
    <vt:lpwstr>2052-11.1.0.10577</vt:lpwstr>
  </property>
</Properties>
</file>